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Extra Bold" panose="020B0604020202020204" charset="0"/>
      <p:regular r:id="rId21"/>
    </p:embeddedFont>
    <p:embeddedFont>
      <p:font typeface="Rasputin Light" panose="020B0604020202020204" charset="0"/>
      <p:regular r:id="rId22"/>
    </p:embeddedFont>
    <p:embeddedFont>
      <p:font typeface="TT Commons Pro" panose="020B0604020202020204" charset="0"/>
      <p:regular r:id="rId23"/>
    </p:embeddedFont>
    <p:embeddedFont>
      <p:font typeface="TT Commons Pro Bold" panose="020B0604020202020204" charset="0"/>
      <p:regular r:id="rId24"/>
    </p:embeddedFont>
    <p:embeddedFont>
      <p:font typeface="TT Commons Pro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22" autoAdjust="0"/>
  </p:normalViewPr>
  <p:slideViewPr>
    <p:cSldViewPr>
      <p:cViewPr varScale="1">
        <p:scale>
          <a:sx n="39" d="100"/>
          <a:sy n="39" d="100"/>
        </p:scale>
        <p:origin x="9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hyperlink" Target="https://thepolyglotfiles.com/2018/07/27/where-did-language-come-from-the-origins-of-languag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2669" y="2730538"/>
            <a:ext cx="12002662" cy="4825925"/>
            <a:chOff x="0" y="0"/>
            <a:chExt cx="16003549" cy="6434566"/>
          </a:xfrm>
        </p:grpSpPr>
        <p:sp>
          <p:nvSpPr>
            <p:cNvPr id="3" name="TextBox 3"/>
            <p:cNvSpPr txBox="1"/>
            <p:nvPr/>
          </p:nvSpPr>
          <p:spPr>
            <a:xfrm>
              <a:off x="0" y="114300"/>
              <a:ext cx="16003549" cy="493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0"/>
                </a:lnSpc>
              </a:pPr>
              <a:r>
                <a:rPr lang="en-US" sz="13000">
                  <a:solidFill>
                    <a:srgbClr val="FFFFFF"/>
                  </a:solidFill>
                  <a:latin typeface="Rasputin Light"/>
                </a:rPr>
                <a:t>The Dawn of Language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554033"/>
              <a:ext cx="16003549" cy="880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TT Commons Pro"/>
                </a:rPr>
                <a:t>By Flore Claes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4790" y="-3746425"/>
            <a:ext cx="8857785" cy="85256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53687">
            <a:off x="10166505" y="4129872"/>
            <a:ext cx="9957653" cy="86631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726396">
            <a:off x="-2659134" y="-900023"/>
            <a:ext cx="5318268" cy="8429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88089">
            <a:off x="16062525" y="2478011"/>
            <a:ext cx="6565563" cy="10406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16209">
            <a:off x="-890667" y="4921459"/>
            <a:ext cx="8901994" cy="10457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862409">
            <a:off x="12992700" y="-3537343"/>
            <a:ext cx="8901994" cy="1045755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65270" y="1143000"/>
            <a:ext cx="7295791" cy="8115300"/>
            <a:chOff x="687070" y="247650"/>
            <a:chExt cx="11148060" cy="12400280"/>
          </a:xfrm>
        </p:grpSpPr>
        <p:sp>
          <p:nvSpPr>
            <p:cNvPr id="5" name="Freeform 5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44561" t="-2044" r="-31261" b="20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161061" y="1019175"/>
            <a:ext cx="9637774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142414"/>
                </a:solidFill>
                <a:latin typeface="Rasputin Light"/>
              </a:rPr>
              <a:t>why do we speak the language we do?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61061" y="5076825"/>
            <a:ext cx="6604000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Blank sheet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Noam Chomsky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Children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Dependent on their educators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21762">
            <a:off x="10097818" y="3686697"/>
            <a:ext cx="8901994" cy="10457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04631">
            <a:off x="14297058" y="2361332"/>
            <a:ext cx="6144834" cy="97396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5586" y="5396008"/>
            <a:ext cx="9410246" cy="183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7" lvl="1" indent="-377829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42414"/>
                </a:solidFill>
                <a:latin typeface="TT Commons Pro"/>
              </a:rPr>
              <a:t>Closely related </a:t>
            </a:r>
          </a:p>
          <a:p>
            <a:pPr marL="755657" lvl="1" indent="-377829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42414"/>
                </a:solidFill>
                <a:latin typeface="TT Commons Pro"/>
              </a:rPr>
              <a:t>Indo-European </a:t>
            </a:r>
          </a:p>
          <a:p>
            <a:pPr marL="755657" lvl="1" indent="-377829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142414"/>
                </a:solidFill>
                <a:latin typeface="TT Commons Pro"/>
              </a:rPr>
              <a:t>Lithuanian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822765">
            <a:off x="-1597075" y="7402747"/>
            <a:ext cx="4764940" cy="4699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97187" y="1401972"/>
            <a:ext cx="5103256" cy="785632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8490" y="885825"/>
            <a:ext cx="10217342" cy="389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8"/>
              </a:lnSpc>
            </a:pPr>
            <a:r>
              <a:rPr lang="en-US" sz="7420">
                <a:solidFill>
                  <a:srgbClr val="142414"/>
                </a:solidFill>
                <a:latin typeface="Rasputin Light"/>
              </a:rPr>
              <a:t>which languages are descended from which?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21762">
            <a:off x="10097818" y="3686697"/>
            <a:ext cx="8901994" cy="10457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04631">
            <a:off x="14297058" y="2361332"/>
            <a:ext cx="6144834" cy="9739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822765">
            <a:off x="-1597075" y="7402747"/>
            <a:ext cx="4764940" cy="4699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8143" y="1138336"/>
            <a:ext cx="16771714" cy="81199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8842">
            <a:off x="-4611311" y="-1362269"/>
            <a:ext cx="8901994" cy="10457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87978">
            <a:off x="13094258" y="-4595393"/>
            <a:ext cx="7755409" cy="1229243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17068" y="3530201"/>
            <a:ext cx="7080521" cy="3540261"/>
            <a:chOff x="0" y="0"/>
            <a:chExt cx="6350000" cy="317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6"/>
              <a:stretch>
                <a:fillRect t="-16595" b="-1659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35065" y="3530201"/>
            <a:ext cx="7080521" cy="3540261"/>
            <a:chOff x="0" y="0"/>
            <a:chExt cx="6350000" cy="317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7"/>
              <a:stretch>
                <a:fillRect t="-16233" b="-1623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240421" y="7426612"/>
            <a:ext cx="5871846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Evolved </a:t>
            </a:r>
          </a:p>
          <a:p>
            <a:pPr marL="755644" lvl="1" indent="-377822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Science and literature</a:t>
            </a:r>
          </a:p>
          <a:p>
            <a:pPr marL="755644" lvl="1" indent="-377822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Lugudorese </a:t>
            </a:r>
          </a:p>
          <a:p>
            <a:pPr marL="755644" lvl="1" indent="-377822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Central Sardinia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6508" y="7426612"/>
            <a:ext cx="5871846" cy="128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Variations </a:t>
            </a:r>
          </a:p>
          <a:p>
            <a:pPr marL="755644" lvl="1" indent="-377822">
              <a:lnSpc>
                <a:spcPts val="524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Different everywhere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0421" y="1028700"/>
            <a:ext cx="138071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142414"/>
                </a:solidFill>
                <a:latin typeface="Rasputin Light"/>
              </a:rPr>
              <a:t>Latin &amp; Celtic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16209">
            <a:off x="-890667" y="4921459"/>
            <a:ext cx="8901994" cy="10457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862409">
            <a:off x="12992700" y="-3537343"/>
            <a:ext cx="8901994" cy="104575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161061" y="2079241"/>
            <a:ext cx="8609074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142414"/>
                </a:solidFill>
                <a:latin typeface="Rasputin Light"/>
              </a:rPr>
              <a:t>Conclusion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5270" y="1143000"/>
            <a:ext cx="7295791" cy="8115300"/>
            <a:chOff x="687070" y="247650"/>
            <a:chExt cx="11148060" cy="12400280"/>
          </a:xfrm>
        </p:grpSpPr>
        <p:sp>
          <p:nvSpPr>
            <p:cNvPr id="6" name="Freeform 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1462" t="-2044" r="-48162" b="204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650226" y="4192587"/>
            <a:ext cx="8609074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guess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no sources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142414"/>
                </a:solidFill>
                <a:latin typeface="TT Commons Pro"/>
              </a:rPr>
              <a:t>later sources &amp; science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679766" y="4470395"/>
            <a:ext cx="12002662" cy="143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>
                <a:solidFill>
                  <a:srgbClr val="FFFFFF"/>
                </a:solidFill>
                <a:latin typeface="Rasputin Light"/>
              </a:rPr>
              <a:t>sources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4790" y="-3746425"/>
            <a:ext cx="8857785" cy="85256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53687">
            <a:off x="10166505" y="4129872"/>
            <a:ext cx="9957653" cy="8663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726396">
            <a:off x="1565829" y="-4045273"/>
            <a:ext cx="5318268" cy="84295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45464">
            <a:off x="10463264" y="6473304"/>
            <a:ext cx="5489002" cy="87001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3930" y="6291438"/>
            <a:ext cx="1748407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T Commons Pro"/>
              </a:rPr>
              <a:t>Michael Cristiano, M. (17/07/2017).  </a:t>
            </a:r>
            <a:r>
              <a:rPr lang="en-US" sz="3399">
                <a:solidFill>
                  <a:srgbClr val="FFFFFF"/>
                </a:solidFill>
                <a:latin typeface="TT Commons Pro Italics"/>
              </a:rPr>
              <a:t>Where did language come from?: </a:t>
            </a:r>
            <a:r>
              <a:rPr lang="en-US" sz="3399">
                <a:solidFill>
                  <a:srgbClr val="FFFFFF"/>
                </a:solidFill>
                <a:latin typeface="TT Commons Pro"/>
              </a:rPr>
              <a:t>https://shorturl.at/aFI25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TT Commons Pro"/>
              </a:rPr>
              <a:t>Bryson, B. (1990). </a:t>
            </a:r>
            <a:r>
              <a:rPr lang="en-US" sz="3399">
                <a:solidFill>
                  <a:srgbClr val="FFFFFF"/>
                </a:solidFill>
                <a:latin typeface="TT Commons Pro Italics"/>
              </a:rPr>
              <a:t>Mother Tongue: The English Language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32804" y="535113"/>
            <a:ext cx="8744369" cy="170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89"/>
              </a:lnSpc>
            </a:pPr>
            <a:r>
              <a:rPr lang="en-US" sz="5574">
                <a:solidFill>
                  <a:srgbClr val="142414"/>
                </a:solidFill>
                <a:latin typeface="Rasputin Light"/>
              </a:rPr>
              <a:t>Chapter 2: The Dawn of Language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21762">
            <a:off x="10097818" y="3686697"/>
            <a:ext cx="8901994" cy="104575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04631">
            <a:off x="14297058" y="2361332"/>
            <a:ext cx="6144834" cy="9739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822765">
            <a:off x="-1597075" y="7402747"/>
            <a:ext cx="4764940" cy="4699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02111" y="1643038"/>
            <a:ext cx="5283778" cy="81094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91298" y="-1838102"/>
            <a:ext cx="13958156" cy="13434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05215">
            <a:off x="7503112" y="3339439"/>
            <a:ext cx="8946815" cy="141808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395843"/>
            <a:ext cx="6910589" cy="147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FFFFF"/>
                </a:solidFill>
                <a:latin typeface="Rasputin Light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348711" y="1626307"/>
            <a:ext cx="6910589" cy="7631993"/>
            <a:chOff x="0" y="0"/>
            <a:chExt cx="9214119" cy="10175991"/>
          </a:xfrm>
        </p:grpSpPr>
        <p:sp>
          <p:nvSpPr>
            <p:cNvPr id="6" name="TextBox 6"/>
            <p:cNvSpPr txBox="1"/>
            <p:nvPr/>
          </p:nvSpPr>
          <p:spPr>
            <a:xfrm>
              <a:off x="0" y="1667979"/>
              <a:ext cx="8300476" cy="2261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6" lvl="1" indent="-334643">
                <a:lnSpc>
                  <a:spcPts val="4649"/>
                </a:lnSpc>
                <a:buFont typeface="Arial"/>
                <a:buChar char="•"/>
              </a:pPr>
              <a:r>
                <a:rPr lang="en-US" sz="3099">
                  <a:solidFill>
                    <a:srgbClr val="142414"/>
                  </a:solidFill>
                  <a:latin typeface="TT Commons Pro"/>
                </a:rPr>
                <a:t>Difference between Neanderthals and Homo sapiens sapiens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1730" y="6606773"/>
              <a:ext cx="8300476" cy="1487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6" lvl="1" indent="-334643">
                <a:lnSpc>
                  <a:spcPts val="4649"/>
                </a:lnSpc>
                <a:buFont typeface="Arial"/>
                <a:buChar char="•"/>
              </a:pPr>
              <a:r>
                <a:rPr lang="en-US" sz="3099">
                  <a:solidFill>
                    <a:srgbClr val="142414"/>
                  </a:solidFill>
                  <a:latin typeface="TT Commons Pro"/>
                </a:rPr>
                <a:t>Why do we speak the language we do?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524726"/>
              <a:ext cx="8300476" cy="1487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6" lvl="1" indent="-334643">
                <a:lnSpc>
                  <a:spcPts val="4649"/>
                </a:lnSpc>
                <a:buFont typeface="Arial"/>
                <a:buChar char="•"/>
              </a:pPr>
              <a:r>
                <a:rPr lang="en-US" sz="3099">
                  <a:solidFill>
                    <a:srgbClr val="142414"/>
                  </a:solidFill>
                  <a:latin typeface="TT Commons Pro"/>
                </a:rPr>
                <a:t>The five theories for how speech originated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730" y="8688820"/>
              <a:ext cx="8300476" cy="1487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6" lvl="1" indent="-334643">
                <a:lnSpc>
                  <a:spcPts val="4649"/>
                </a:lnSpc>
                <a:buFont typeface="Arial"/>
                <a:buChar char="•"/>
              </a:pPr>
              <a:r>
                <a:rPr lang="en-US" sz="3099">
                  <a:solidFill>
                    <a:srgbClr val="142414"/>
                  </a:solidFill>
                  <a:latin typeface="TT Commons Pro"/>
                </a:rPr>
                <a:t>Which languages are descended from which?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9214119" cy="1009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r>
                <a:rPr lang="en-US" sz="4500">
                  <a:solidFill>
                    <a:srgbClr val="142414"/>
                  </a:solidFill>
                  <a:latin typeface="Rasputin Light"/>
                </a:rPr>
                <a:t>Topics Covered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02745" y="3321419"/>
            <a:ext cx="4464701" cy="5999877"/>
            <a:chOff x="0" y="0"/>
            <a:chExt cx="3663950" cy="492379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38647" r="-3864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08701" y="1035603"/>
            <a:ext cx="3933300" cy="5285755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69856" r="-69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49591" y="5642381"/>
            <a:ext cx="8857785" cy="85256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43839">
            <a:off x="-2596254" y="4920069"/>
            <a:ext cx="5915271" cy="93757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026078"/>
            <a:ext cx="70327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0"/>
              </a:lnSpc>
            </a:pPr>
            <a:r>
              <a:rPr lang="en-US" sz="6100">
                <a:solidFill>
                  <a:srgbClr val="FFFFFF"/>
                </a:solidFill>
                <a:latin typeface="Rasputin Light"/>
              </a:rPr>
              <a:t>The Neanderthal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9092" y="2740592"/>
            <a:ext cx="7144445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ctr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Europe, Near East, north of Africa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Appearance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Language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Nasal-sounding &amp; imprecise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Interbreeding?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Dissapeared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02745" y="3321419"/>
            <a:ext cx="4464701" cy="5999877"/>
            <a:chOff x="0" y="0"/>
            <a:chExt cx="3663950" cy="492379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51129" r="-5112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08701" y="1035603"/>
            <a:ext cx="3933300" cy="5285755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t="-5643" b="-564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49591" y="5642381"/>
            <a:ext cx="8857785" cy="85256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43839">
            <a:off x="-2596254" y="4920069"/>
            <a:ext cx="5915271" cy="93757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026078"/>
            <a:ext cx="1029701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0"/>
              </a:lnSpc>
            </a:pPr>
            <a:r>
              <a:rPr lang="en-US" sz="6100">
                <a:solidFill>
                  <a:srgbClr val="FFFFFF"/>
                </a:solidFill>
                <a:latin typeface="Rasputin Light"/>
              </a:rPr>
              <a:t>Homo sapiens sapiens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7208" y="2740592"/>
            <a:ext cx="5399187" cy="431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Appearance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Originated in Africa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Identical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Distinguished them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Choke on food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Well-articulated speech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Larynx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16209">
            <a:off x="-890667" y="4921459"/>
            <a:ext cx="8901994" cy="10457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862409">
            <a:off x="11443547" y="-3756415"/>
            <a:ext cx="8901994" cy="104575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87978">
            <a:off x="10415856" y="-4885058"/>
            <a:ext cx="7755409" cy="122924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56364" y="455864"/>
            <a:ext cx="9375272" cy="93752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8842">
            <a:off x="-4611311" y="-1362269"/>
            <a:ext cx="8901994" cy="104575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76751" y="7483762"/>
            <a:ext cx="587184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142414"/>
                </a:solidFill>
                <a:latin typeface="Rasputin Light"/>
              </a:rPr>
              <a:t>The Neanderthal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39403" y="7483762"/>
            <a:ext cx="587184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142414"/>
                </a:solidFill>
                <a:latin typeface="Rasputin Light"/>
              </a:rPr>
              <a:t>Homo sapiens sapiens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87978">
            <a:off x="13094258" y="-4595393"/>
            <a:ext cx="7755409" cy="122924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40421" y="1028700"/>
            <a:ext cx="138071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>
                <a:solidFill>
                  <a:srgbClr val="142414"/>
                </a:solidFill>
                <a:latin typeface="Rasputin Light"/>
              </a:rPr>
              <a:t>An example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817068" y="3530201"/>
            <a:ext cx="7080521" cy="3540261"/>
            <a:chOff x="0" y="0"/>
            <a:chExt cx="6350000" cy="317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solidFill>
              <a:srgbClr val="4F674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335065" y="3530201"/>
            <a:ext cx="7080521" cy="3540261"/>
            <a:chOff x="0" y="0"/>
            <a:chExt cx="6350000" cy="317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solidFill>
              <a:srgbClr val="4F674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2146910" y="4948541"/>
            <a:ext cx="64208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TT Commons Pro"/>
              </a:rPr>
              <a:t>"I'm hungry, let's go hunting."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94228" y="3809358"/>
            <a:ext cx="6562195" cy="2971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TT Commons Pro"/>
              </a:rPr>
              <a:t>"Let's kill some red deer today. You take a big stick and drive them out of the forest and we will be ready with our spears to kill them when they run towards us"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tooltip="https://thepolyglotfiles.com/2018/07/27/where-did-language-come-from-the-origins-of-language/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91298" y="-1838102"/>
            <a:ext cx="13958156" cy="13434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005215">
            <a:off x="7503112" y="3339439"/>
            <a:ext cx="8946815" cy="14180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3198" y="5143500"/>
            <a:ext cx="6376412" cy="35861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485690" y="527914"/>
            <a:ext cx="5249932" cy="9222868"/>
            <a:chOff x="0" y="0"/>
            <a:chExt cx="1382698" cy="24290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2698" cy="2429068"/>
            </a:xfrm>
            <a:custGeom>
              <a:avLst/>
              <a:gdLst/>
              <a:ahLst/>
              <a:cxnLst/>
              <a:rect l="l" t="t" r="r" b="b"/>
              <a:pathLst>
                <a:path w="1382698" h="2429068">
                  <a:moveTo>
                    <a:pt x="75208" y="0"/>
                  </a:moveTo>
                  <a:lnTo>
                    <a:pt x="1307490" y="0"/>
                  </a:lnTo>
                  <a:cubicBezTo>
                    <a:pt x="1349026" y="0"/>
                    <a:pt x="1382698" y="33672"/>
                    <a:pt x="1382698" y="75208"/>
                  </a:cubicBezTo>
                  <a:lnTo>
                    <a:pt x="1382698" y="2353860"/>
                  </a:lnTo>
                  <a:cubicBezTo>
                    <a:pt x="1382698" y="2395396"/>
                    <a:pt x="1349026" y="2429068"/>
                    <a:pt x="1307490" y="2429068"/>
                  </a:cubicBezTo>
                  <a:lnTo>
                    <a:pt x="75208" y="2429068"/>
                  </a:lnTo>
                  <a:cubicBezTo>
                    <a:pt x="33672" y="2429068"/>
                    <a:pt x="0" y="2395396"/>
                    <a:pt x="0" y="2353860"/>
                  </a:cubicBezTo>
                  <a:lnTo>
                    <a:pt x="0" y="75208"/>
                  </a:lnTo>
                  <a:cubicBezTo>
                    <a:pt x="0" y="33672"/>
                    <a:pt x="33672" y="0"/>
                    <a:pt x="75208" y="0"/>
                  </a:cubicBezTo>
                  <a:close/>
                </a:path>
              </a:pathLst>
            </a:custGeom>
            <a:solidFill>
              <a:srgbClr val="4F674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283359"/>
            <a:ext cx="6910589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FFFFFF"/>
                </a:solidFill>
                <a:latin typeface="Rasputin Light"/>
              </a:rPr>
              <a:t>The 5 theories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05364" y="645795"/>
            <a:ext cx="5601435" cy="891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38" lvl="1" indent="-388619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Bow-Wow theory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-&gt; animals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 </a:t>
            </a:r>
          </a:p>
          <a:p>
            <a:pPr marL="777238" lvl="1" indent="-388619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Pooh-Pooh theory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-&gt; reaction</a:t>
            </a:r>
          </a:p>
          <a:p>
            <a:pPr>
              <a:lnSpc>
                <a:spcPts val="5039"/>
              </a:lnSpc>
            </a:pPr>
            <a:endParaRPr lang="en-US" sz="3599" dirty="0">
              <a:solidFill>
                <a:srgbClr val="FFFFFF"/>
              </a:solidFill>
              <a:latin typeface="TT Commons Pro Bold"/>
            </a:endParaRPr>
          </a:p>
          <a:p>
            <a:pPr marL="777238" lvl="1" indent="-388619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Ding-Dong theory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-&gt; vibrates</a:t>
            </a:r>
          </a:p>
          <a:p>
            <a:pPr>
              <a:lnSpc>
                <a:spcPts val="5039"/>
              </a:lnSpc>
            </a:pPr>
            <a:endParaRPr lang="en-US" sz="3599" dirty="0">
              <a:solidFill>
                <a:srgbClr val="FFFFFF"/>
              </a:solidFill>
              <a:latin typeface="TT Commons Pro Bold"/>
            </a:endParaRPr>
          </a:p>
          <a:p>
            <a:pPr marL="777238" lvl="1" indent="-388619">
              <a:lnSpc>
                <a:spcPts val="5039"/>
              </a:lnSpc>
              <a:buFont typeface="Arial"/>
              <a:buChar char="•"/>
            </a:pPr>
            <a:r>
              <a:rPr lang="en-US" sz="3599" dirty="0" err="1">
                <a:solidFill>
                  <a:srgbClr val="FFFFFF"/>
                </a:solidFill>
                <a:latin typeface="TT Commons Pro Bold"/>
              </a:rPr>
              <a:t>Yo</a:t>
            </a: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-He-Ho theory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-&gt; vital actions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 </a:t>
            </a:r>
          </a:p>
          <a:p>
            <a:pPr marL="777238" lvl="1" indent="-388619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Ta-Ta theory</a:t>
            </a: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TT Commons Pro Bold"/>
              </a:rPr>
              <a:t>-&gt; tongue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632137" y="4298870"/>
            <a:ext cx="957142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https://shorturl.at/aFI25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5407" y="-3636889"/>
            <a:ext cx="8857785" cy="8525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43551">
            <a:off x="6526536" y="4794885"/>
            <a:ext cx="5915271" cy="937578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362418">
            <a:off x="8820425" y="420576"/>
            <a:ext cx="8491976" cy="9445848"/>
            <a:chOff x="687070" y="247650"/>
            <a:chExt cx="11148060" cy="12400280"/>
          </a:xfrm>
        </p:grpSpPr>
        <p:sp>
          <p:nvSpPr>
            <p:cNvPr id="5" name="Freeform 5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6"/>
              <a:stretch>
                <a:fillRect l="-48135" t="-2044" r="-34835" b="20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33047" y="2355714"/>
            <a:ext cx="8115300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>
                <a:solidFill>
                  <a:srgbClr val="FFFFFF"/>
                </a:solidFill>
                <a:latin typeface="Rasputin Light"/>
              </a:rPr>
              <a:t>onomatopoeia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3047" y="3963035"/>
            <a:ext cx="4564162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Sound imitation </a:t>
            </a:r>
          </a:p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T Commons Pro"/>
              </a:rPr>
              <a:t>Consecutive letters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256</Words>
  <Application>Microsoft Office PowerPoint</Application>
  <PresentationFormat>Aangepast</PresentationFormat>
  <Paragraphs>71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Rasputin Light</vt:lpstr>
      <vt:lpstr>TT Commons Pro Bold</vt:lpstr>
      <vt:lpstr>Arial</vt:lpstr>
      <vt:lpstr>TT Commons Pro</vt:lpstr>
      <vt:lpstr>Calibri</vt:lpstr>
      <vt:lpstr>Open Sans Extra Bold</vt:lpstr>
      <vt:lpstr>TT Commons Pro Italics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and Clean Creative Portfolio Presentation</dc:title>
  <cp:lastModifiedBy>Flore Claes</cp:lastModifiedBy>
  <cp:revision>2</cp:revision>
  <dcterms:created xsi:type="dcterms:W3CDTF">2006-08-16T00:00:00Z</dcterms:created>
  <dcterms:modified xsi:type="dcterms:W3CDTF">2023-05-25T20:40:56Z</dcterms:modified>
  <dc:identifier>DAFhBaYyQ0g</dc:identifier>
</cp:coreProperties>
</file>