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8288000" cy="10287000"/>
  <p:notesSz cx="6858000" cy="9144000"/>
  <p:embeddedFontLst>
    <p:embeddedFont>
      <p:font typeface="Brown Sugar" panose="020B0604020202020204" charset="0"/>
      <p:regular r:id="rId24"/>
    </p:embeddedFont>
    <p:embeddedFont>
      <p:font typeface="Coterie" panose="020B0604020202020204" charset="0"/>
      <p:regular r:id="rId25"/>
    </p:embeddedFont>
    <p:embeddedFont>
      <p:font typeface="Kulachat Serif" panose="020B0604020202020204" charset="-34"/>
      <p:regular r:id="rId26"/>
    </p:embeddedFont>
    <p:embeddedFont>
      <p:font typeface="Kulachat Serif Bold" panose="020B0604020202020204" charset="-34"/>
      <p:regular r:id="rId27"/>
    </p:embeddedFont>
    <p:embeddedFont>
      <p:font typeface="Kulachat Serif Italics" panose="020B0604020202020204" charset="-34"/>
      <p:regular r:id="rId28"/>
    </p:embeddedFont>
    <p:embeddedFont>
      <p:font typeface="Ubuntu" panose="020B050403060203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D3A6-B932-4118-B48E-AE69C7AD3C8B}" type="datetimeFigureOut">
              <a:rPr lang="nl-BE" smtClean="0"/>
              <a:t>28/05/2024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BB8FD-55F6-4D15-A643-AE62725DF4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594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BB8FD-55F6-4D15-A643-AE62725DF4D0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233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.ly/MnvBq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animalcontrol.com/professional-trapper/batcommunicate.html#:~:text=Bats%20usually%20communicate%20with%20each,over%20100%2C000%20waves%20per%20second" TargetMode="External"/><Relationship Id="rId3" Type="http://schemas.openxmlformats.org/officeDocument/2006/relationships/hyperlink" Target="https://doi.org/10.1098/rstb.2019.0042" TargetMode="External"/><Relationship Id="rId7" Type="http://schemas.openxmlformats.org/officeDocument/2006/relationships/hyperlink" Target="https://www.researchgate.net/publication/280013235_De_taal_van_dolfijn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edantu.com/question-answer/do-some-animals-understand-your-language-which-class-12-biology-cbse-5f7c0c8e6e82ed3f5f5e8b93" TargetMode="External"/><Relationship Id="rId5" Type="http://schemas.openxmlformats.org/officeDocument/2006/relationships/hyperlink" Target="https://www.quora.com/What-are-the-similarities-between-human-and-animal-languages#:~:text=Human%20and%20animal%20languages%20share,and%20gestures%20to%20convey%20information" TargetMode="External"/><Relationship Id="rId4" Type="http://schemas.openxmlformats.org/officeDocument/2006/relationships/hyperlink" Target="https://study.com/learn/lesson/animal-communication-types-examples.html" TargetMode="External"/><Relationship Id="rId9" Type="http://schemas.openxmlformats.org/officeDocument/2006/relationships/hyperlink" Target="https://birdfact.com/bird-behavior/communicatio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leedstrinity.ac.uk/en/publications/if-an-alien-could-speak-could-we-understand-it#:~:text=Wittgenstein%20famously%20remarked%20'if%20a,by%20what%20the%20lion%20says" TargetMode="External"/><Relationship Id="rId3" Type="http://schemas.openxmlformats.org/officeDocument/2006/relationships/hyperlink" Target="https://www.ilstranslations.com/blog/language-vs-communication-theyre-not-the-same-thing/#:~:text=Language%20is%20a%20system%20of,a%20process%20of%20transferring%20messages" TargetMode="External"/><Relationship Id="rId7" Type="http://schemas.openxmlformats.org/officeDocument/2006/relationships/hyperlink" Target="https://academics.su.edu.krd/public/profiles/alaa.aula/supervision/supervision-2858-18065-1683912321-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edantu.com/question-answer/do-some-animals-understand-your-language-which-class-12-biology-cbse-5f7c0c8e6e82ed3f5f5e8b93" TargetMode="External"/><Relationship Id="rId5" Type="http://schemas.openxmlformats.org/officeDocument/2006/relationships/hyperlink" Target="https://multilingual.com/animal-translation/#:~:text=That's%20because%20animals%20and%20humans,have%20on%20animal%20communication%20systems" TargetMode="External"/><Relationship Id="rId4" Type="http://schemas.openxmlformats.org/officeDocument/2006/relationships/hyperlink" Target="https://doi.org/10.1098/rstb.2018.0406" TargetMode="External"/><Relationship Id="rId9" Type="http://schemas.openxmlformats.org/officeDocument/2006/relationships/hyperlink" Target="https://sciencing.com/birds-communicate-456706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735157/" TargetMode="External"/><Relationship Id="rId7" Type="http://schemas.openxmlformats.org/officeDocument/2006/relationships/hyperlink" Target="https://keydifferences.com/difference-between-language-and-communica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wlcation.com/stem/The-difference-between-animal-and-human-communication" TargetMode="External"/><Relationship Id="rId5" Type="http://schemas.openxmlformats.org/officeDocument/2006/relationships/hyperlink" Target="https://news.berkeley.edu/2021/10/21/bat-study-reveals-secrets-of-the-social-brain" TargetMode="External"/><Relationship Id="rId4" Type="http://schemas.openxmlformats.org/officeDocument/2006/relationships/hyperlink" Target="https://www.studysmarter.co.uk/explanations/psychology/social-context-of-behaviour/human-language-and-animal-communication/#:~:text=Human%20and%20animal%20communication%20similarities,-The%20remaining%20seven&amp;text=The%20use%20of%20the%20vocal,arbitrary%20sounds%20to%20convey%20mean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60469" y="6908176"/>
            <a:ext cx="7367062" cy="21327"/>
          </a:xfrm>
          <a:prstGeom prst="line">
            <a:avLst/>
          </a:prstGeom>
          <a:ln w="38100" cap="flat">
            <a:solidFill>
              <a:srgbClr val="4D5A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rot="-5400000">
            <a:off x="853458" y="967758"/>
            <a:ext cx="8322164" cy="8258920"/>
          </a:xfrm>
          <a:custGeom>
            <a:avLst/>
            <a:gdLst/>
            <a:ahLst/>
            <a:cxnLst/>
            <a:rect l="l" t="t" r="r" b="b"/>
            <a:pathLst>
              <a:path w="8322164" h="8258920">
                <a:moveTo>
                  <a:pt x="0" y="0"/>
                </a:moveTo>
                <a:lnTo>
                  <a:pt x="8322164" y="0"/>
                </a:lnTo>
                <a:lnTo>
                  <a:pt x="8322164" y="8258920"/>
                </a:lnTo>
                <a:lnTo>
                  <a:pt x="0" y="825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732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3503546" y="2691174"/>
            <a:ext cx="11280909" cy="393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1"/>
              </a:lnSpc>
            </a:pPr>
            <a:r>
              <a:rPr lang="en-US" sz="7472">
                <a:solidFill>
                  <a:srgbClr val="4D5A46"/>
                </a:solidFill>
                <a:latin typeface="Brown Sugar"/>
              </a:rPr>
              <a:t>is animal communication language?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33080" y="7144688"/>
            <a:ext cx="802184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C5A44F"/>
                </a:solidFill>
                <a:latin typeface="Coterie"/>
              </a:rPr>
              <a:t>by Flore Claes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8968758" y="1111378"/>
            <a:ext cx="8322164" cy="7971680"/>
          </a:xfrm>
          <a:custGeom>
            <a:avLst/>
            <a:gdLst/>
            <a:ahLst/>
            <a:cxnLst/>
            <a:rect l="l" t="t" r="r" b="b"/>
            <a:pathLst>
              <a:path w="8322164" h="7971680">
                <a:moveTo>
                  <a:pt x="0" y="0"/>
                </a:moveTo>
                <a:lnTo>
                  <a:pt x="8322164" y="0"/>
                </a:lnTo>
                <a:lnTo>
                  <a:pt x="8322164" y="7971680"/>
                </a:lnTo>
                <a:lnTo>
                  <a:pt x="0" y="7971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278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>
            <a:off x="13201933" y="4531277"/>
            <a:ext cx="5086067" cy="7078282"/>
          </a:xfrm>
          <a:custGeom>
            <a:avLst/>
            <a:gdLst/>
            <a:ahLst/>
            <a:cxnLst/>
            <a:rect l="l" t="t" r="r" b="b"/>
            <a:pathLst>
              <a:path w="5086067" h="7078282">
                <a:moveTo>
                  <a:pt x="0" y="0"/>
                </a:moveTo>
                <a:lnTo>
                  <a:pt x="5086067" y="0"/>
                </a:lnTo>
                <a:lnTo>
                  <a:pt x="5086067" y="7078282"/>
                </a:lnTo>
                <a:lnTo>
                  <a:pt x="0" y="7078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8"/>
          <p:cNvSpPr/>
          <p:nvPr/>
        </p:nvSpPr>
        <p:spPr>
          <a:xfrm flipH="1" flipV="1">
            <a:off x="2872" y="-843072"/>
            <a:ext cx="5086067" cy="7078282"/>
          </a:xfrm>
          <a:custGeom>
            <a:avLst/>
            <a:gdLst/>
            <a:ahLst/>
            <a:cxnLst/>
            <a:rect l="l" t="t" r="r" b="b"/>
            <a:pathLst>
              <a:path w="5086067" h="7078282">
                <a:moveTo>
                  <a:pt x="5086067" y="7078282"/>
                </a:moveTo>
                <a:lnTo>
                  <a:pt x="0" y="7078282"/>
                </a:lnTo>
                <a:lnTo>
                  <a:pt x="0" y="0"/>
                </a:lnTo>
                <a:lnTo>
                  <a:pt x="5086067" y="0"/>
                </a:lnTo>
                <a:lnTo>
                  <a:pt x="5086067" y="707828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69965" y="3968438"/>
            <a:ext cx="3467869" cy="5879476"/>
            <a:chOff x="0" y="0"/>
            <a:chExt cx="3741801" cy="6343904"/>
          </a:xfrm>
        </p:grpSpPr>
        <p:sp>
          <p:nvSpPr>
            <p:cNvPr id="10" name="Freeform 10"/>
            <p:cNvSpPr/>
            <p:nvPr/>
          </p:nvSpPr>
          <p:spPr>
            <a:xfrm>
              <a:off x="63500" y="63500"/>
              <a:ext cx="3614801" cy="6217031"/>
            </a:xfrm>
            <a:custGeom>
              <a:avLst/>
              <a:gdLst/>
              <a:ahLst/>
              <a:cxnLst/>
              <a:rect l="l" t="t" r="r" b="b"/>
              <a:pathLst>
                <a:path w="3614801" h="6217031">
                  <a:moveTo>
                    <a:pt x="3614801" y="1807464"/>
                  </a:moveTo>
                  <a:lnTo>
                    <a:pt x="3614801" y="6217031"/>
                  </a:lnTo>
                  <a:lnTo>
                    <a:pt x="0" y="6217031"/>
                  </a:lnTo>
                  <a:lnTo>
                    <a:pt x="0" y="1807464"/>
                  </a:lnTo>
                  <a:cubicBezTo>
                    <a:pt x="0" y="809244"/>
                    <a:pt x="809244" y="0"/>
                    <a:pt x="1807464" y="0"/>
                  </a:cubicBezTo>
                  <a:lnTo>
                    <a:pt x="1807464" y="0"/>
                  </a:lnTo>
                  <a:cubicBezTo>
                    <a:pt x="2805557" y="0"/>
                    <a:pt x="3614801" y="809244"/>
                    <a:pt x="3614801" y="1807464"/>
                  </a:cubicBezTo>
                  <a:close/>
                </a:path>
              </a:pathLst>
            </a:custGeom>
            <a:blipFill>
              <a:blip r:embed="rId4"/>
              <a:stretch>
                <a:fillRect l="-7329" r="-7329"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741801" cy="6344031"/>
            </a:xfrm>
            <a:custGeom>
              <a:avLst/>
              <a:gdLst/>
              <a:ahLst/>
              <a:cxnLst/>
              <a:rect l="l" t="t" r="r" b="b"/>
              <a:pathLst>
                <a:path w="3741801" h="6344031">
                  <a:moveTo>
                    <a:pt x="3741801" y="1870964"/>
                  </a:moveTo>
                  <a:lnTo>
                    <a:pt x="3741801" y="6344031"/>
                  </a:lnTo>
                  <a:lnTo>
                    <a:pt x="0" y="6344031"/>
                  </a:lnTo>
                  <a:lnTo>
                    <a:pt x="0" y="1870964"/>
                  </a:lnTo>
                  <a:cubicBezTo>
                    <a:pt x="0" y="839343"/>
                    <a:pt x="839343" y="0"/>
                    <a:pt x="1870964" y="0"/>
                  </a:cubicBezTo>
                  <a:cubicBezTo>
                    <a:pt x="2902585" y="0"/>
                    <a:pt x="3741801" y="839343"/>
                    <a:pt x="3741801" y="1870964"/>
                  </a:cubicBezTo>
                  <a:close/>
                </a:path>
              </a:pathLst>
            </a:custGeom>
            <a:blipFill>
              <a:blip r:embed="rId5"/>
              <a:stretch>
                <a:fillRect l="-68" r="-68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3377221"/>
            <a:ext cx="5246370" cy="5246370"/>
            <a:chOff x="0" y="0"/>
            <a:chExt cx="6350889" cy="6350889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6223889" cy="6223762"/>
            </a:xfrm>
            <a:custGeom>
              <a:avLst/>
              <a:gdLst/>
              <a:ahLst/>
              <a:cxnLst/>
              <a:rect l="l" t="t" r="r" b="b"/>
              <a:pathLst>
                <a:path w="6223889" h="6223762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2"/>
              <a:stretch>
                <a:fillRect l="-21197" t="-533" r="-9942" b="-4381"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350889" cy="6350762"/>
            </a:xfrm>
            <a:custGeom>
              <a:avLst/>
              <a:gdLst/>
              <a:ahLst/>
              <a:cxnLst/>
              <a:rect l="l" t="t" r="r" b="b"/>
              <a:pathLst>
                <a:path w="6350889" h="6350762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3"/>
              <a:stretch>
                <a:fillRect l="-30" r="-30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02935" y="2506641"/>
            <a:ext cx="10356365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Perhaps like humans?</a:t>
            </a:r>
          </a:p>
          <a:p>
            <a:pPr algn="l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l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Sonar system </a:t>
            </a:r>
          </a:p>
          <a:p>
            <a:pPr marL="914400" lvl="1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Similar with bats</a:t>
            </a:r>
          </a:p>
          <a:p>
            <a:pPr algn="l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l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Signature whistles </a:t>
            </a:r>
          </a:p>
          <a:p>
            <a:pPr marL="914400" lvl="1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Characteristic of each dolphin individually</a:t>
            </a:r>
          </a:p>
          <a:p>
            <a:pPr marL="914400" lvl="1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Cognitive function</a:t>
            </a:r>
          </a:p>
          <a:p>
            <a:pPr algn="l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l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The information after echolocation</a:t>
            </a:r>
          </a:p>
          <a:p>
            <a:pPr marL="914400" lvl="1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A pattern  </a:t>
            </a:r>
          </a:p>
          <a:p>
            <a:pPr algn="l">
              <a:lnSpc>
                <a:spcPts val="4619"/>
              </a:lnSpc>
              <a:spcBef>
                <a:spcPct val="0"/>
              </a:spcBef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716000" y="3912544"/>
            <a:ext cx="5558402" cy="7735630"/>
          </a:xfrm>
          <a:custGeom>
            <a:avLst/>
            <a:gdLst/>
            <a:ahLst/>
            <a:cxnLst/>
            <a:rect l="l" t="t" r="r" b="b"/>
            <a:pathLst>
              <a:path w="5558402" h="7735630">
                <a:moveTo>
                  <a:pt x="0" y="0"/>
                </a:moveTo>
                <a:lnTo>
                  <a:pt x="5558401" y="0"/>
                </a:lnTo>
                <a:lnTo>
                  <a:pt x="5558401" y="7735629"/>
                </a:lnTo>
                <a:lnTo>
                  <a:pt x="0" y="7735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752803" y="895350"/>
            <a:ext cx="1178743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dolphin communication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863793" y="3317550"/>
          <a:ext cx="13766214" cy="6457323"/>
        </p:xfrm>
        <a:graphic>
          <a:graphicData uri="http://schemas.openxmlformats.org/drawingml/2006/table">
            <a:tbl>
              <a:tblPr/>
              <a:tblGrid>
                <a:gridCol w="70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35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"/>
                        </a:rPr>
                        <a:t>Human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FFFFFF"/>
                          </a:solidFill>
                          <a:latin typeface="Kulachat Serif Bold"/>
                        </a:rPr>
                        <a:t>Animal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67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 A word or a sign can have a different meaning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Every sign or sound has only one meaning.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67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The ability to talk about absent object and events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Communicate only about things that are present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991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Complex grammar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No complex grammar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91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flipH="1">
            <a:off x="0" y="5655574"/>
            <a:ext cx="3785590" cy="5268407"/>
          </a:xfrm>
          <a:custGeom>
            <a:avLst/>
            <a:gdLst/>
            <a:ahLst/>
            <a:cxnLst/>
            <a:rect l="l" t="t" r="r" b="b"/>
            <a:pathLst>
              <a:path w="3785590" h="5268407">
                <a:moveTo>
                  <a:pt x="3785590" y="0"/>
                </a:moveTo>
                <a:lnTo>
                  <a:pt x="0" y="0"/>
                </a:lnTo>
                <a:lnTo>
                  <a:pt x="0" y="5268408"/>
                </a:lnTo>
                <a:lnTo>
                  <a:pt x="3785590" y="5268408"/>
                </a:lnTo>
                <a:lnTo>
                  <a:pt x="378559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1028700" y="895350"/>
            <a:ext cx="15424207" cy="209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 dirty="0">
                <a:solidFill>
                  <a:srgbClr val="C5A44F"/>
                </a:solidFill>
                <a:latin typeface="Brown Sugar"/>
              </a:rPr>
              <a:t>COMPARISON OF THE COMMUNICATION SYSTEM OF HUMANS AND ANIMALS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863793" y="3317550"/>
          <a:ext cx="13766214" cy="6584715"/>
        </p:xfrm>
        <a:graphic>
          <a:graphicData uri="http://schemas.openxmlformats.org/drawingml/2006/table">
            <a:tbl>
              <a:tblPr/>
              <a:tblGrid>
                <a:gridCol w="70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232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"/>
                        </a:rPr>
                        <a:t>Human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 Bold"/>
                        </a:rPr>
                        <a:t>Animal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90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 A word or a sign can have a different meaning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Every sign or sound has only one meaning.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90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The ability to talk about absent object and events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Communicate only about things that are present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977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Complex grammar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No complex grammar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90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Can easily invent new words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Have to evolve in order for their sings to change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flipH="1">
            <a:off x="0" y="5655574"/>
            <a:ext cx="3785590" cy="5268407"/>
          </a:xfrm>
          <a:custGeom>
            <a:avLst/>
            <a:gdLst/>
            <a:ahLst/>
            <a:cxnLst/>
            <a:rect l="l" t="t" r="r" b="b"/>
            <a:pathLst>
              <a:path w="3785590" h="5268407">
                <a:moveTo>
                  <a:pt x="3785590" y="0"/>
                </a:moveTo>
                <a:lnTo>
                  <a:pt x="0" y="0"/>
                </a:lnTo>
                <a:lnTo>
                  <a:pt x="0" y="5268408"/>
                </a:lnTo>
                <a:lnTo>
                  <a:pt x="3785590" y="5268408"/>
                </a:lnTo>
                <a:lnTo>
                  <a:pt x="378559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1028700" y="895350"/>
            <a:ext cx="15424207" cy="209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 dirty="0">
                <a:solidFill>
                  <a:srgbClr val="C5A44F"/>
                </a:solidFill>
                <a:latin typeface="Brown Sugar"/>
              </a:rPr>
              <a:t>COMPARISON OF THE COMMUNICATION SYSTEM OF HUMANS AND ANIMALS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74406" y="3157513"/>
            <a:ext cx="3598404" cy="6100787"/>
            <a:chOff x="0" y="0"/>
            <a:chExt cx="3741801" cy="6343904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3614801" cy="6217031"/>
            </a:xfrm>
            <a:custGeom>
              <a:avLst/>
              <a:gdLst/>
              <a:ahLst/>
              <a:cxnLst/>
              <a:rect l="l" t="t" r="r" b="b"/>
              <a:pathLst>
                <a:path w="3614801" h="6217031">
                  <a:moveTo>
                    <a:pt x="3614801" y="1807464"/>
                  </a:moveTo>
                  <a:lnTo>
                    <a:pt x="3614801" y="6217031"/>
                  </a:lnTo>
                  <a:lnTo>
                    <a:pt x="0" y="6217031"/>
                  </a:lnTo>
                  <a:lnTo>
                    <a:pt x="0" y="1807464"/>
                  </a:lnTo>
                  <a:cubicBezTo>
                    <a:pt x="0" y="809244"/>
                    <a:pt x="809244" y="0"/>
                    <a:pt x="1807464" y="0"/>
                  </a:cubicBezTo>
                  <a:lnTo>
                    <a:pt x="1807464" y="0"/>
                  </a:lnTo>
                  <a:cubicBezTo>
                    <a:pt x="2805557" y="0"/>
                    <a:pt x="3614801" y="809244"/>
                    <a:pt x="3614801" y="1807464"/>
                  </a:cubicBezTo>
                  <a:close/>
                </a:path>
              </a:pathLst>
            </a:custGeom>
            <a:blipFill>
              <a:blip r:embed="rId2"/>
              <a:stretch>
                <a:fillRect l="-6211" r="-6211"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741801" cy="6344031"/>
            </a:xfrm>
            <a:custGeom>
              <a:avLst/>
              <a:gdLst/>
              <a:ahLst/>
              <a:cxnLst/>
              <a:rect l="l" t="t" r="r" b="b"/>
              <a:pathLst>
                <a:path w="3741801" h="6344031">
                  <a:moveTo>
                    <a:pt x="3741801" y="1870964"/>
                  </a:moveTo>
                  <a:lnTo>
                    <a:pt x="3741801" y="6344031"/>
                  </a:lnTo>
                  <a:lnTo>
                    <a:pt x="0" y="6344031"/>
                  </a:lnTo>
                  <a:lnTo>
                    <a:pt x="0" y="1870964"/>
                  </a:lnTo>
                  <a:cubicBezTo>
                    <a:pt x="0" y="839343"/>
                    <a:pt x="839343" y="0"/>
                    <a:pt x="1870964" y="0"/>
                  </a:cubicBezTo>
                  <a:cubicBezTo>
                    <a:pt x="2902585" y="0"/>
                    <a:pt x="3741801" y="839343"/>
                    <a:pt x="3741801" y="1870964"/>
                  </a:cubicBezTo>
                  <a:close/>
                </a:path>
              </a:pathLst>
            </a:custGeom>
            <a:blipFill>
              <a:blip r:embed="rId3"/>
              <a:stretch>
                <a:fillRect l="-68" r="-68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263690" y="6785496"/>
            <a:ext cx="2750843" cy="3828349"/>
          </a:xfrm>
          <a:custGeom>
            <a:avLst/>
            <a:gdLst/>
            <a:ahLst/>
            <a:cxnLst/>
            <a:rect l="l" t="t" r="r" b="b"/>
            <a:pathLst>
              <a:path w="2750843" h="3828349">
                <a:moveTo>
                  <a:pt x="2750842" y="0"/>
                </a:moveTo>
                <a:lnTo>
                  <a:pt x="0" y="0"/>
                </a:lnTo>
                <a:lnTo>
                  <a:pt x="0" y="3828349"/>
                </a:lnTo>
                <a:lnTo>
                  <a:pt x="2750842" y="3828349"/>
                </a:lnTo>
                <a:lnTo>
                  <a:pt x="275084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 rot="9037033">
            <a:off x="15231046" y="-1393989"/>
            <a:ext cx="4056507" cy="8229600"/>
          </a:xfrm>
          <a:custGeom>
            <a:avLst/>
            <a:gdLst/>
            <a:ahLst/>
            <a:cxnLst/>
            <a:rect l="l" t="t" r="r" b="b"/>
            <a:pathLst>
              <a:path w="4056507" h="8229600">
                <a:moveTo>
                  <a:pt x="0" y="0"/>
                </a:moveTo>
                <a:lnTo>
                  <a:pt x="4056507" y="0"/>
                </a:lnTo>
                <a:lnTo>
                  <a:pt x="40565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2487152" y="2884170"/>
            <a:ext cx="9042906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buFont typeface="Wingdings" panose="05000000000000000000" pitchFamily="2" charset="2"/>
              <a:buChar char="Ø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Limited and complex vocal learning</a:t>
            </a:r>
          </a:p>
          <a:p>
            <a:pPr marL="914400" lvl="1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A big enough brain </a:t>
            </a:r>
          </a:p>
          <a:p>
            <a:pPr marL="914400" lvl="1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Neural mechanisms </a:t>
            </a:r>
          </a:p>
          <a:p>
            <a:pPr algn="l">
              <a:lnSpc>
                <a:spcPts val="4620"/>
              </a:lnSpc>
            </a:pPr>
            <a:endParaRPr lang="en-US" sz="3300" spc="-66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l">
              <a:lnSpc>
                <a:spcPts val="4620"/>
              </a:lnSpc>
              <a:buFont typeface="Wingdings" panose="05000000000000000000" pitchFamily="2" charset="2"/>
              <a:buChar char="Ø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Difference in complexity</a:t>
            </a:r>
          </a:p>
          <a:p>
            <a:pPr marL="914400" lvl="1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The small size of their brain </a:t>
            </a:r>
          </a:p>
          <a:p>
            <a:pPr marL="914400" lvl="1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Short-term memory limits</a:t>
            </a:r>
          </a:p>
          <a:p>
            <a:pPr algn="l">
              <a:lnSpc>
                <a:spcPts val="4620"/>
              </a:lnSpc>
            </a:pPr>
            <a:endParaRPr lang="en-US" sz="3300" spc="-66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l">
              <a:lnSpc>
                <a:spcPts val="4620"/>
              </a:lnSpc>
              <a:buFont typeface="Wingdings" panose="05000000000000000000" pitchFamily="2" charset="2"/>
              <a:buChar char="Ø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The previous examples </a:t>
            </a:r>
          </a:p>
          <a:p>
            <a:pPr marL="914400" lvl="1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Bird &amp; bats -&gt; small brain</a:t>
            </a:r>
          </a:p>
          <a:p>
            <a:pPr marL="914400" lvl="1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Dolphins -&gt;  similar-sized brains as humans</a:t>
            </a:r>
          </a:p>
          <a:p>
            <a:pPr algn="l">
              <a:lnSpc>
                <a:spcPts val="4620"/>
              </a:lnSpc>
            </a:pPr>
            <a:endParaRPr lang="en-US" sz="3300" spc="-66" dirty="0">
              <a:solidFill>
                <a:srgbClr val="4D5A46"/>
              </a:solidFill>
              <a:latin typeface="Kulachat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95350"/>
            <a:ext cx="1400901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Peter L. Tyack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12103" y="6911043"/>
            <a:ext cx="2799256" cy="3895725"/>
          </a:xfrm>
          <a:custGeom>
            <a:avLst/>
            <a:gdLst/>
            <a:ahLst/>
            <a:cxnLst/>
            <a:rect l="l" t="t" r="r" b="b"/>
            <a:pathLst>
              <a:path w="2799256" h="3895725">
                <a:moveTo>
                  <a:pt x="2799255" y="0"/>
                </a:moveTo>
                <a:lnTo>
                  <a:pt x="0" y="0"/>
                </a:lnTo>
                <a:lnTo>
                  <a:pt x="0" y="3895726"/>
                </a:lnTo>
                <a:lnTo>
                  <a:pt x="2799255" y="3895726"/>
                </a:lnTo>
                <a:lnTo>
                  <a:pt x="279925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2487152" y="3507548"/>
            <a:ext cx="10358202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Spontaneous use of sound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The inner need -&gt; as result of emotions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Humans: when we hurt ourselves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Dogs: when their paw is stepped on </a:t>
            </a:r>
          </a:p>
          <a:p>
            <a:pPr algn="just">
              <a:lnSpc>
                <a:spcPts val="4619"/>
              </a:lnSpc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 </a:t>
            </a: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Body language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Humans: a closed posture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Cats: put their ears back</a:t>
            </a:r>
          </a:p>
          <a:p>
            <a:pPr algn="just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Turn-taking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We tend to take turns talking or communicating</a:t>
            </a:r>
          </a:p>
          <a:p>
            <a:pPr algn="just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553566" y="4552566"/>
            <a:ext cx="4705734" cy="4705734"/>
            <a:chOff x="0" y="0"/>
            <a:chExt cx="6350889" cy="6350889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6223889" cy="6223762"/>
            </a:xfrm>
            <a:custGeom>
              <a:avLst/>
              <a:gdLst/>
              <a:ahLst/>
              <a:cxnLst/>
              <a:rect l="l" t="t" r="r" b="b"/>
              <a:pathLst>
                <a:path w="6223889" h="6223762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3"/>
              <a:stretch>
                <a:fillRect l="-53685" r="-81309"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350889" cy="6350762"/>
            </a:xfrm>
            <a:custGeom>
              <a:avLst/>
              <a:gdLst/>
              <a:ahLst/>
              <a:cxnLst/>
              <a:rect l="l" t="t" r="r" b="b"/>
              <a:pathLst>
                <a:path w="6350889" h="6350762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4"/>
              <a:stretch>
                <a:fillRect l="-30" r="-30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895350"/>
            <a:ext cx="14794914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similarities between human language and animal communication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608772" y="4134022"/>
            <a:ext cx="3258394" cy="5524328"/>
            <a:chOff x="0" y="0"/>
            <a:chExt cx="3741801" cy="6343904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3614801" cy="6217031"/>
            </a:xfrm>
            <a:custGeom>
              <a:avLst/>
              <a:gdLst/>
              <a:ahLst/>
              <a:cxnLst/>
              <a:rect l="l" t="t" r="r" b="b"/>
              <a:pathLst>
                <a:path w="3614801" h="6217031">
                  <a:moveTo>
                    <a:pt x="3614801" y="1807464"/>
                  </a:moveTo>
                  <a:lnTo>
                    <a:pt x="3614801" y="6217031"/>
                  </a:lnTo>
                  <a:lnTo>
                    <a:pt x="0" y="6217031"/>
                  </a:lnTo>
                  <a:lnTo>
                    <a:pt x="0" y="1807464"/>
                  </a:lnTo>
                  <a:cubicBezTo>
                    <a:pt x="0" y="809244"/>
                    <a:pt x="809244" y="0"/>
                    <a:pt x="1807464" y="0"/>
                  </a:cubicBezTo>
                  <a:lnTo>
                    <a:pt x="1807464" y="0"/>
                  </a:lnTo>
                  <a:cubicBezTo>
                    <a:pt x="2805557" y="0"/>
                    <a:pt x="3614801" y="809244"/>
                    <a:pt x="3614801" y="1807464"/>
                  </a:cubicBezTo>
                  <a:close/>
                </a:path>
              </a:pathLst>
            </a:custGeom>
            <a:blipFill>
              <a:blip r:embed="rId2"/>
              <a:stretch>
                <a:fillRect l="-14495" r="-14495"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741801" cy="6344031"/>
            </a:xfrm>
            <a:custGeom>
              <a:avLst/>
              <a:gdLst/>
              <a:ahLst/>
              <a:cxnLst/>
              <a:rect l="l" t="t" r="r" b="b"/>
              <a:pathLst>
                <a:path w="3741801" h="6344031">
                  <a:moveTo>
                    <a:pt x="3741801" y="1870964"/>
                  </a:moveTo>
                  <a:lnTo>
                    <a:pt x="3741801" y="6344031"/>
                  </a:lnTo>
                  <a:lnTo>
                    <a:pt x="0" y="6344031"/>
                  </a:lnTo>
                  <a:lnTo>
                    <a:pt x="0" y="1870964"/>
                  </a:lnTo>
                  <a:cubicBezTo>
                    <a:pt x="0" y="839343"/>
                    <a:pt x="839343" y="0"/>
                    <a:pt x="1870964" y="0"/>
                  </a:cubicBezTo>
                  <a:cubicBezTo>
                    <a:pt x="2902585" y="0"/>
                    <a:pt x="3741801" y="839343"/>
                    <a:pt x="3741801" y="1870964"/>
                  </a:cubicBezTo>
                  <a:close/>
                </a:path>
              </a:pathLst>
            </a:custGeom>
            <a:blipFill>
              <a:blip r:embed="rId3"/>
              <a:stretch>
                <a:fillRect l="-68" r="-68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558731" y="6733804"/>
            <a:ext cx="3174862" cy="4418457"/>
          </a:xfrm>
          <a:custGeom>
            <a:avLst/>
            <a:gdLst/>
            <a:ahLst/>
            <a:cxnLst/>
            <a:rect l="l" t="t" r="r" b="b"/>
            <a:pathLst>
              <a:path w="3174862" h="4418457">
                <a:moveTo>
                  <a:pt x="3174862" y="0"/>
                </a:moveTo>
                <a:lnTo>
                  <a:pt x="0" y="0"/>
                </a:lnTo>
                <a:lnTo>
                  <a:pt x="0" y="4418457"/>
                </a:lnTo>
                <a:lnTo>
                  <a:pt x="3174862" y="4418457"/>
                </a:lnTo>
                <a:lnTo>
                  <a:pt x="317486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2438400" y="3489326"/>
            <a:ext cx="10420479" cy="648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620"/>
              </a:lnSpc>
              <a:buFont typeface="Wingdings" panose="05000000000000000000" pitchFamily="2" charset="2"/>
              <a:buChar char="Ø"/>
            </a:pPr>
            <a:r>
              <a:rPr lang="en-US" sz="3300" spc="-66" dirty="0">
                <a:solidFill>
                  <a:srgbClr val="4D5A46"/>
                </a:solidFill>
                <a:latin typeface="Kulachat Serif Italics"/>
              </a:rPr>
              <a:t>“True translation” -&gt; nearly impossible</a:t>
            </a:r>
          </a:p>
          <a:p>
            <a:pPr algn="l">
              <a:lnSpc>
                <a:spcPts val="4620"/>
              </a:lnSpc>
            </a:pPr>
            <a:endParaRPr lang="en-US" sz="3300" spc="-66" dirty="0">
              <a:solidFill>
                <a:srgbClr val="4D5A46"/>
              </a:solidFill>
              <a:latin typeface="Kulachat Serif Italics"/>
            </a:endParaRPr>
          </a:p>
          <a:p>
            <a:pPr marL="457200" indent="-457200" algn="l">
              <a:lnSpc>
                <a:spcPts val="4620"/>
              </a:lnSpc>
              <a:buFont typeface="Wingdings" panose="05000000000000000000" pitchFamily="2" charset="2"/>
              <a:buChar char="Ø"/>
            </a:pPr>
            <a:r>
              <a:rPr lang="en-US" sz="3300" spc="-66" dirty="0">
                <a:solidFill>
                  <a:srgbClr val="4D5A46"/>
                </a:solidFill>
                <a:latin typeface="Kulachat Serif Italics"/>
              </a:rPr>
              <a:t>Wittgenstein</a:t>
            </a:r>
          </a:p>
          <a:p>
            <a:pPr marL="914400" lvl="1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 Italics"/>
              </a:rPr>
              <a:t>“If a lion could speak, we could not understand him, because a lion’s form of life is so alien to ours that we cannot seriously claim to know what the lion means by what the lion says.”</a:t>
            </a:r>
          </a:p>
          <a:p>
            <a:pPr algn="l">
              <a:lnSpc>
                <a:spcPts val="4620"/>
              </a:lnSpc>
            </a:pPr>
            <a:endParaRPr lang="en-US" sz="3300" spc="-66" dirty="0">
              <a:solidFill>
                <a:srgbClr val="4D5A46"/>
              </a:solidFill>
              <a:latin typeface="Kulachat Serif Italics"/>
            </a:endParaRPr>
          </a:p>
          <a:p>
            <a:pPr marL="914400" lvl="1" indent="-457200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See the world from the perspective of the speaker</a:t>
            </a:r>
          </a:p>
          <a:p>
            <a:pPr marL="914400" lvl="1" indent="-457200">
              <a:lnSpc>
                <a:spcPts val="462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300" spc="-66" dirty="0">
                <a:solidFill>
                  <a:srgbClr val="4D5A46"/>
                </a:solidFill>
                <a:latin typeface="Kulachat Serif"/>
              </a:rPr>
              <a:t>All the living beings -&gt; communicate in their own “language”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95350"/>
            <a:ext cx="14794914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Could you translate animal “Language” into our language?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5904C79-AFBA-A4F9-CFD1-974BD640336C}"/>
              </a:ext>
            </a:extLst>
          </p:cNvPr>
          <p:cNvSpPr txBox="1"/>
          <p:nvPr/>
        </p:nvSpPr>
        <p:spPr>
          <a:xfrm>
            <a:off x="13487400" y="9793616"/>
            <a:ext cx="9421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  <a:hlinkClick r:id="rId5"/>
              </a:rPr>
              <a:t>https://t.ly/MnvBq</a:t>
            </a:r>
            <a:r>
              <a:rPr lang="nl-BE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 </a:t>
            </a:r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4202937"/>
            <a:ext cx="6564833" cy="3750262"/>
            <a:chOff x="0" y="0"/>
            <a:chExt cx="6339713" cy="3621659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6212713" cy="3494659"/>
            </a:xfrm>
            <a:custGeom>
              <a:avLst/>
              <a:gdLst/>
              <a:ahLst/>
              <a:cxnLst/>
              <a:rect l="l" t="t" r="r" b="b"/>
              <a:pathLst>
                <a:path w="6212713" h="3494659">
                  <a:moveTo>
                    <a:pt x="6212713" y="0"/>
                  </a:moveTo>
                  <a:lnTo>
                    <a:pt x="6212713" y="3494659"/>
                  </a:lnTo>
                  <a:lnTo>
                    <a:pt x="0" y="3494659"/>
                  </a:lnTo>
                  <a:lnTo>
                    <a:pt x="0" y="0"/>
                  </a:lnTo>
                  <a:lnTo>
                    <a:pt x="6212713" y="0"/>
                  </a:lnTo>
                  <a:close/>
                </a:path>
              </a:pathLst>
            </a:custGeom>
            <a:blipFill>
              <a:blip r:embed="rId2"/>
              <a:stretch>
                <a:fillRect t="-9503" b="-9503"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339713" cy="3621659"/>
            </a:xfrm>
            <a:custGeom>
              <a:avLst/>
              <a:gdLst/>
              <a:ahLst/>
              <a:cxnLst/>
              <a:rect l="l" t="t" r="r" b="b"/>
              <a:pathLst>
                <a:path w="6339713" h="3621659">
                  <a:moveTo>
                    <a:pt x="6339713" y="0"/>
                  </a:moveTo>
                  <a:lnTo>
                    <a:pt x="6339713" y="3621659"/>
                  </a:lnTo>
                  <a:lnTo>
                    <a:pt x="0" y="3621659"/>
                  </a:lnTo>
                  <a:lnTo>
                    <a:pt x="0" y="0"/>
                  </a:lnTo>
                  <a:lnTo>
                    <a:pt x="6339713" y="0"/>
                  </a:lnTo>
                  <a:close/>
                </a:path>
              </a:pathLst>
            </a:custGeom>
            <a:blipFill>
              <a:blip r:embed="rId3"/>
              <a:stretch>
                <a:fillRect l="-1" r="-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372668" y="6509395"/>
            <a:ext cx="2859821" cy="3980014"/>
          </a:xfrm>
          <a:custGeom>
            <a:avLst/>
            <a:gdLst/>
            <a:ahLst/>
            <a:cxnLst/>
            <a:rect l="l" t="t" r="r" b="b"/>
            <a:pathLst>
              <a:path w="2859821" h="3980014">
                <a:moveTo>
                  <a:pt x="2859820" y="0"/>
                </a:moveTo>
                <a:lnTo>
                  <a:pt x="0" y="0"/>
                </a:lnTo>
                <a:lnTo>
                  <a:pt x="0" y="3980013"/>
                </a:lnTo>
                <a:lnTo>
                  <a:pt x="2859820" y="3980013"/>
                </a:lnTo>
                <a:lnTo>
                  <a:pt x="28598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 rot="-703539">
            <a:off x="13241209" y="-874154"/>
            <a:ext cx="6727698" cy="8229600"/>
          </a:xfrm>
          <a:custGeom>
            <a:avLst/>
            <a:gdLst/>
            <a:ahLst/>
            <a:cxnLst/>
            <a:rect l="l" t="t" r="r" b="b"/>
            <a:pathLst>
              <a:path w="6727698" h="8229600">
                <a:moveTo>
                  <a:pt x="0" y="0"/>
                </a:moveTo>
                <a:lnTo>
                  <a:pt x="6727698" y="0"/>
                </a:lnTo>
                <a:lnTo>
                  <a:pt x="67276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8753185" y="4202937"/>
            <a:ext cx="8440360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Paying attention to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Gestures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Body language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The tone of our voice</a:t>
            </a:r>
          </a:p>
          <a:p>
            <a:pPr algn="just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Training</a:t>
            </a:r>
          </a:p>
          <a:p>
            <a:pPr algn="just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Works in two directions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95350"/>
            <a:ext cx="11787433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Do animals understand our language?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5179" y="595811"/>
            <a:ext cx="9258300" cy="9187942"/>
          </a:xfrm>
          <a:custGeom>
            <a:avLst/>
            <a:gdLst/>
            <a:ahLst/>
            <a:cxnLst/>
            <a:rect l="l" t="t" r="r" b="b"/>
            <a:pathLst>
              <a:path w="9258300" h="9187942">
                <a:moveTo>
                  <a:pt x="0" y="0"/>
                </a:moveTo>
                <a:lnTo>
                  <a:pt x="9258300" y="0"/>
                </a:lnTo>
                <a:lnTo>
                  <a:pt x="9258300" y="9187942"/>
                </a:lnTo>
                <a:lnTo>
                  <a:pt x="0" y="9187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732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rot="-5400000">
            <a:off x="8949046" y="755587"/>
            <a:ext cx="9258300" cy="8868391"/>
          </a:xfrm>
          <a:custGeom>
            <a:avLst/>
            <a:gdLst/>
            <a:ahLst/>
            <a:cxnLst/>
            <a:rect l="l" t="t" r="r" b="b"/>
            <a:pathLst>
              <a:path w="9258300" h="8868391">
                <a:moveTo>
                  <a:pt x="0" y="0"/>
                </a:moveTo>
                <a:lnTo>
                  <a:pt x="9258300" y="0"/>
                </a:lnTo>
                <a:lnTo>
                  <a:pt x="9258300" y="8868391"/>
                </a:lnTo>
                <a:lnTo>
                  <a:pt x="0" y="8868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2278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flipH="1">
            <a:off x="-533400" y="5480658"/>
            <a:ext cx="4303986" cy="5989860"/>
          </a:xfrm>
          <a:custGeom>
            <a:avLst/>
            <a:gdLst/>
            <a:ahLst/>
            <a:cxnLst/>
            <a:rect l="l" t="t" r="r" b="b"/>
            <a:pathLst>
              <a:path w="4303986" h="5989860">
                <a:moveTo>
                  <a:pt x="4303987" y="0"/>
                </a:moveTo>
                <a:lnTo>
                  <a:pt x="0" y="0"/>
                </a:lnTo>
                <a:lnTo>
                  <a:pt x="0" y="5989860"/>
                </a:lnTo>
                <a:lnTo>
                  <a:pt x="4303987" y="5989860"/>
                </a:lnTo>
                <a:lnTo>
                  <a:pt x="430398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1974581" y="1421418"/>
            <a:ext cx="1442672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 animal communication        language 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1563818"/>
            <a:ext cx="710362" cy="847504"/>
          </a:xfrm>
          <a:custGeom>
            <a:avLst/>
            <a:gdLst/>
            <a:ahLst/>
            <a:cxnLst/>
            <a:rect l="l" t="t" r="r" b="b"/>
            <a:pathLst>
              <a:path w="710362" h="847504">
                <a:moveTo>
                  <a:pt x="0" y="0"/>
                </a:moveTo>
                <a:lnTo>
                  <a:pt x="710362" y="0"/>
                </a:lnTo>
                <a:lnTo>
                  <a:pt x="710362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9F79000-31BA-E27D-E7FB-C6023F0DA9E8}"/>
              </a:ext>
            </a:extLst>
          </p:cNvPr>
          <p:cNvSpPr txBox="1"/>
          <p:nvPr/>
        </p:nvSpPr>
        <p:spPr>
          <a:xfrm>
            <a:off x="1795111" y="2991082"/>
            <a:ext cx="9274628" cy="2205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2800" b="1" spc="-65" dirty="0">
                <a:solidFill>
                  <a:srgbClr val="4D5A46"/>
                </a:solidFill>
                <a:latin typeface="Kulachat Serif"/>
              </a:rPr>
              <a:t>We share a few basic criteria based on communication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spc="-65" dirty="0">
                <a:solidFill>
                  <a:srgbClr val="4D5A46"/>
                </a:solidFill>
                <a:latin typeface="Kulachat Serif"/>
              </a:rPr>
              <a:t>Spontaneous sound use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spc="-65" dirty="0">
                <a:solidFill>
                  <a:srgbClr val="4D5A46"/>
                </a:solidFill>
                <a:latin typeface="Kulachat Serif"/>
              </a:rPr>
              <a:t>Body language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spc="-65" dirty="0">
                <a:solidFill>
                  <a:srgbClr val="4D5A46"/>
                </a:solidFill>
                <a:latin typeface="Kulachat Serif"/>
              </a:rPr>
              <a:t>Turn-taking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4C35206-3367-7329-C47F-3AEA6D23AF14}"/>
              </a:ext>
            </a:extLst>
          </p:cNvPr>
          <p:cNvSpPr txBox="1"/>
          <p:nvPr/>
        </p:nvSpPr>
        <p:spPr>
          <a:xfrm>
            <a:off x="1795111" y="5480658"/>
            <a:ext cx="9274628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2800" b="1" spc="-65" dirty="0">
                <a:solidFill>
                  <a:srgbClr val="4D5A46"/>
                </a:solidFill>
                <a:latin typeface="Kulachat Serif"/>
              </a:rPr>
              <a:t>Supported by Peter L. Tyack's studies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spc="-65" dirty="0">
                <a:solidFill>
                  <a:srgbClr val="4D5A46"/>
                </a:solidFill>
                <a:latin typeface="Kulachat Serif"/>
              </a:rPr>
              <a:t>Brain size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spc="-65" dirty="0">
                <a:solidFill>
                  <a:srgbClr val="4D5A46"/>
                </a:solidFill>
                <a:latin typeface="Kulachat Serif"/>
              </a:rPr>
              <a:t>Neural mechanisms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ED1BAE-746A-73C5-8D5E-173E87C327EE}"/>
              </a:ext>
            </a:extLst>
          </p:cNvPr>
          <p:cNvSpPr txBox="1"/>
          <p:nvPr/>
        </p:nvSpPr>
        <p:spPr>
          <a:xfrm>
            <a:off x="9446482" y="6265679"/>
            <a:ext cx="9274628" cy="120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2800" b="1" spc="-65" dirty="0">
                <a:solidFill>
                  <a:srgbClr val="4D5A46"/>
                </a:solidFill>
                <a:latin typeface="Kulachat Serif"/>
              </a:rPr>
              <a:t>Wittgenstein's ideas </a:t>
            </a:r>
          </a:p>
          <a:p>
            <a:pPr marL="914400" lvl="1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2200" spc="-65" dirty="0">
                <a:solidFill>
                  <a:srgbClr val="4D5A46"/>
                </a:solidFill>
                <a:latin typeface="Kulachat Serif"/>
              </a:rPr>
              <a:t>We are not capable to understand the “language” of other species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F89D91F-1142-1580-2AAB-69423D78D718}"/>
              </a:ext>
            </a:extLst>
          </p:cNvPr>
          <p:cNvSpPr txBox="1"/>
          <p:nvPr/>
        </p:nvSpPr>
        <p:spPr>
          <a:xfrm>
            <a:off x="9451925" y="7929052"/>
            <a:ext cx="11536134" cy="1201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2800" b="1" spc="-65" dirty="0">
                <a:solidFill>
                  <a:srgbClr val="4D5A46"/>
                </a:solidFill>
                <a:latin typeface="Kulachat Serif"/>
              </a:rPr>
              <a:t>Animals do not truly understand us</a:t>
            </a:r>
          </a:p>
          <a:p>
            <a:pPr marL="914400" lvl="1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2200" spc="-65" dirty="0">
                <a:solidFill>
                  <a:srgbClr val="4D5A46"/>
                </a:solidFill>
                <a:latin typeface="Kulachat Serif"/>
              </a:rPr>
              <a:t>Gestures, body language and the tone of our voice 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E9EE096-2E29-1899-DD81-A372E7C4D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5243" y="2959162"/>
            <a:ext cx="3537105" cy="23580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16020111" y="-582471"/>
            <a:ext cx="2478378" cy="3449160"/>
          </a:xfrm>
          <a:custGeom>
            <a:avLst/>
            <a:gdLst/>
            <a:ahLst/>
            <a:cxnLst/>
            <a:rect l="l" t="t" r="r" b="b"/>
            <a:pathLst>
              <a:path w="2478378" h="3449160">
                <a:moveTo>
                  <a:pt x="2478378" y="0"/>
                </a:moveTo>
                <a:lnTo>
                  <a:pt x="0" y="0"/>
                </a:lnTo>
                <a:lnTo>
                  <a:pt x="0" y="3449160"/>
                </a:lnTo>
                <a:lnTo>
                  <a:pt x="2478378" y="3449160"/>
                </a:lnTo>
                <a:lnTo>
                  <a:pt x="24783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550981" y="1870075"/>
            <a:ext cx="16230600" cy="738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>
                <a:solidFill>
                  <a:srgbClr val="4D5A46"/>
                </a:solidFill>
                <a:latin typeface="Kulachat Serif"/>
              </a:rPr>
              <a:t>Fishbein, A. R., Fritz, J. B., Idsardi, W. J., &amp; Wilkinson, G. S. (2019). What can animal communication teach us about human language? Philosophical Transactions of the Royal Society B, 375(1789), 20190042.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3" tooltip="https://doi.org/10.1098/rstb.2019.0042"/>
              </a:rPr>
              <a:t>https://doi.org/10.1098/rstb.2019.0042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  <a:hlinkClick r:id="rId3" tooltip="https://doi.org/10.1098/rstb.2019.0042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>
                <a:solidFill>
                  <a:srgbClr val="4D5A46"/>
                </a:solidFill>
                <a:latin typeface="Kulachat Serif"/>
              </a:rPr>
              <a:t>Study.com. (n.d.). Animal Communication: Types &amp; Examples. Retrieved, from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4" tooltip="https://study.com/learn/lesson/animal-communication-types-examples.html"/>
              </a:rPr>
              <a:t>https://study.com/learn/lesson/animal-communication-types-examples.html</a:t>
            </a:r>
            <a:r>
              <a:rPr lang="en-US" sz="2000" spc="-40">
                <a:solidFill>
                  <a:srgbClr val="4D5A46"/>
                </a:solidFill>
                <a:latin typeface="Kulachat Serif"/>
              </a:rPr>
              <a:t> </a:t>
            </a:r>
          </a:p>
          <a:p>
            <a:pPr algn="l">
              <a:lnSpc>
                <a:spcPts val="2800"/>
              </a:lnSpc>
            </a:pPr>
            <a:endParaRPr lang="en-US" sz="2000" spc="-40">
              <a:solidFill>
                <a:srgbClr val="4D5A46"/>
              </a:solidFill>
              <a:latin typeface="Kulachat Serif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>
                <a:solidFill>
                  <a:srgbClr val="4D5A46"/>
                </a:solidFill>
                <a:latin typeface="Kulachat Serif"/>
              </a:rPr>
              <a:t>Quora. (n.d.). What are the similarities between human and animal languages? Retrieved, from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5" tooltip="https://www.quora.com/What-are-the-similarities-between-human-and-animal-languages#:~:text=Human%20and%20animal%20languages%20share,and%20gestures%20to%20convey%20information"/>
              </a:rPr>
              <a:t>https://www.quora.com/What-are-the-similarities-between-human-and-animal-languages#:~:text=Human%20and%20animal%20languages%20share,and%20gestures%20to%20convey%20information</a:t>
            </a:r>
            <a:r>
              <a:rPr lang="en-US" sz="2000" spc="-40">
                <a:solidFill>
                  <a:srgbClr val="4D5A46"/>
                </a:solidFill>
                <a:latin typeface="Kulachat Serif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2000" spc="-40">
              <a:solidFill>
                <a:srgbClr val="4D5A46"/>
              </a:solidFill>
              <a:latin typeface="Kulachat Serif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>
                <a:solidFill>
                  <a:srgbClr val="4D5A46"/>
                </a:solidFill>
                <a:latin typeface="Kulachat Serif"/>
              </a:rPr>
              <a:t>Do some animals understand your language? Which animals? (n.d.-c).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6" tooltip="https://www.vedantu.com/question-answer/do-some-animals-understand-your-language-which-class-12-biology-cbse-5f7c0c8e6e82ed3f5f5e8b93"/>
              </a:rPr>
              <a:t>https://www.vedantu.com/question-answer/do-some-animals-understand-your-language-which-class-12-biology-cbse-5f7c0c8e6e82ed3f5f5e8b93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  <a:hlinkClick r:id="rId6" tooltip="https://www.vedantu.com/question-answer/do-some-animals-understand-your-language-which-class-12-biology-cbse-5f7c0c8e6e82ed3f5f5e8b93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>
                <a:solidFill>
                  <a:srgbClr val="4D5A46"/>
                </a:solidFill>
                <a:latin typeface="Kulachat Serif"/>
              </a:rPr>
              <a:t>Vedantu. (n.d.). Do Some Animals Understand Your Language? [Class 12 Biology CBSE], from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6" tooltip="https://www.vedantu.com/question-answer/do-some-animals-understand-your-language-which-class-12-biology-cbse-5f7c0c8e6e82ed3f5f5e8b93"/>
              </a:rPr>
              <a:t>https://www.vedantu.com/question-answer/do-some-animals-understand-your-language-which-class-12-biology-cbse-5f7c0c8e6e82ed3f5f5e8b93</a:t>
            </a:r>
            <a:r>
              <a:rPr lang="en-US" sz="2000" spc="-40">
                <a:solidFill>
                  <a:srgbClr val="4D5A46"/>
                </a:solidFill>
                <a:latin typeface="Kulachat Serif"/>
              </a:rPr>
              <a:t> </a:t>
            </a:r>
          </a:p>
          <a:p>
            <a:pPr algn="l">
              <a:lnSpc>
                <a:spcPts val="2800"/>
              </a:lnSpc>
            </a:pPr>
            <a:endParaRPr lang="en-US" sz="2000" spc="-40">
              <a:solidFill>
                <a:srgbClr val="4D5A46"/>
              </a:solidFill>
              <a:latin typeface="Kulachat Serif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>
                <a:solidFill>
                  <a:srgbClr val="4D5A46"/>
                </a:solidFill>
                <a:latin typeface="Kulachat Serif"/>
              </a:rPr>
              <a:t>Smith, J. (2015). The Language of Dolphins. Retrieved February 8, 2024, from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7" tooltip="https://www.researchgate.net/publication/280013235_De_taal_van_dolfijnen"/>
              </a:rPr>
              <a:t>https://www.researchgate.net/publication/280013235_De_taal_van_dolfijnen</a:t>
            </a:r>
          </a:p>
          <a:p>
            <a:pPr algn="l">
              <a:lnSpc>
                <a:spcPts val="2800"/>
              </a:lnSpc>
            </a:pPr>
            <a:r>
              <a:rPr lang="en-US" sz="2000" spc="-40">
                <a:solidFill>
                  <a:srgbClr val="4D5A46"/>
                </a:solidFill>
                <a:latin typeface="Kulachat Serif"/>
              </a:rPr>
              <a:t>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>
                <a:solidFill>
                  <a:srgbClr val="4D5A46"/>
                </a:solidFill>
                <a:latin typeface="Kulachat Serif"/>
              </a:rPr>
              <a:t>What method do bats communicate? (n.d.).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8" tooltip="http://www.aaanimalcontrol.com/professional-trapper/batcommunicate.html#:~:text=Bats%20usually%20communicate%20with%20each,over%20100%2C000%20waves%20per%20second"/>
              </a:rPr>
              <a:t>http://www.aaanimalcontrol.com/professional-trapper/batcommunicate.html#:~:text=Bats%20usually%20communicate%20with%20each,over%20100%2C000%20waves%20per%20second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  <a:hlinkClick r:id="rId8" tooltip="http://www.aaanimalcontrol.com/professional-trapper/batcommunicate.html#:~:text=Bats%20usually%20communicate%20with%20each,over%20100%2C000%20waves%20per%20second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Bird Communication: Understanding how birds communicate. (2023, November 15). Birdfact.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9" tooltip="https://birdfact.com/bird-behavior/communication"/>
              </a:rPr>
              <a:t>https://birdfact.com/bird-behavior/communication</a:t>
            </a: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 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765" y="551559"/>
            <a:ext cx="1178743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sources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16020111" y="-582471"/>
            <a:ext cx="2478378" cy="3449160"/>
          </a:xfrm>
          <a:custGeom>
            <a:avLst/>
            <a:gdLst/>
            <a:ahLst/>
            <a:cxnLst/>
            <a:rect l="l" t="t" r="r" b="b"/>
            <a:pathLst>
              <a:path w="2478378" h="3449160">
                <a:moveTo>
                  <a:pt x="2478378" y="0"/>
                </a:moveTo>
                <a:lnTo>
                  <a:pt x="0" y="0"/>
                </a:lnTo>
                <a:lnTo>
                  <a:pt x="0" y="3449160"/>
                </a:lnTo>
                <a:lnTo>
                  <a:pt x="2478378" y="3449160"/>
                </a:lnTo>
                <a:lnTo>
                  <a:pt x="24783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582829" y="1905000"/>
            <a:ext cx="16230600" cy="879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Sichel, B., &amp; Sichel, B. (2024, February 1). Language vs. Communication: They’re Not the Same Thing - ILS Translations. ILS Translations - Technical Translation Services.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3" tooltip="https://www.ilstranslations.com/blog/language-vs-communication-theyre-not-the-same-thing/#:~:text=Language%20is%20a%20system%20of,a%20process%20of%20transferring%20messages"/>
              </a:rPr>
              <a:t>https://www.ilstranslations.com/blog/language-vs-communication-theyre-not-the-same-thing/#:~:text=Language%20is%20a%20system%20of,a%20process%20of%20transferring%20messages</a:t>
            </a: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Tyack, P. L. (2019). A taxonomy for vocal learning. Philosophical Transactions of the Royal Society B, 375(1789), 20180406.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4" tooltip="https://doi.org/10.1098/rstb.2018.0406"/>
              </a:rPr>
              <a:t>https://doi.org/10.1098/rstb.2018.0406</a:t>
            </a: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 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Warner, A. (2022, September 12). “Animal translation” generates media buzz — does it work? MultiLingual Media LLC.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5" tooltip="https://multilingual.com/animal-translation/#:~:text=That's%20because%20animals%20and%20humans,have%20on%20animal%20communication%20systems"/>
              </a:rPr>
              <a:t>https://multilingual.com/animal-translation/#:~:text=That's%20because%20animals%20and%20humans,have%20on%20animal%20communication%20systems</a:t>
            </a: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Do some animals understand your language? Which animals? (n.d.-b).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6" tooltip="https://www.vedantu.com/question-answer/do-some-animals-understand-your-language-which-class-12-biology-cbse-5f7c0c8e6e82ed3f5f5e8b93"/>
              </a:rPr>
              <a:t>https://www.vedantu.com/question-answer/do-some-animals-understand-your-language-which-class-12-biology-cbse-5f7c0c8e6e82ed3f5f5e8b93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  <a:hlinkClick r:id="rId6" tooltip="https://www.vedantu.com/question-answer/do-some-animals-understand-your-language-which-class-12-biology-cbse-5f7c0c8e6e82ed3f5f5e8b93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Anonymous. (n.d.). [The Similarities and Differences between Animal and Human Communication] [PDF document]. Retrieved from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7" tooltip="https://academics.su.edu.krd/public/profiles/alaa.aula/supervision/supervision-2858-18065-1683912321-1.pdf"/>
              </a:rPr>
              <a:t>https://academics.su.edu.krd/public/profiles/alaa.aula/supervision/supervision-2858-18065-1683912321-1.pdf</a:t>
            </a: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 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Ellis, D. (2022, December 1). If an alien could speak, could we understand it? Leeds Trinity University.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8" tooltip="https://research.leedstrinity.ac.uk/en/publications/if-an-alien-could-speak-could-we-understand-it#:~:text=Wittgenstein%20famously%20remarked%20'if%20a,by%20what%20the%20lion%20says"/>
              </a:rPr>
              <a:t>https://research.leedstrinity.ac.uk/en/publications/if-an-alien-could-speak-could-we-understand-it#:~:text=Wittgenstein%20famously%20remarked%20'if%20a,by%20what%20the%20lion%20says</a:t>
            </a: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. 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ILSTranslations. (n.d.). Language vs. Communication: They're Not the Same Thing. Retrieved from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3" tooltip="https://www.ilstranslations.com/blog/language-vs-communication-theyre-not-the-same-thing/#:~:text=Language%20is%20a%20system%20of,a%20process%20of%20transferring%20messages"/>
              </a:rPr>
              <a:t>https://www.ilstranslations.com/blog/language-vs-communication-theyre-not-the-same-thing/#:~:text=Language%20is%20a%20system%20of,a%20process%20of%20transferring%20messages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  <a:hlinkClick r:id="rId3" tooltip="https://www.ilstranslations.com/blog/language-vs-communication-theyre-not-the-same-thing/#:~:text=Language%20is%20a%20system%20of,a%20process%20of%20transferring%20messages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u="sng" spc="-40">
                <a:solidFill>
                  <a:srgbClr val="4D5A46"/>
                </a:solidFill>
                <a:latin typeface="Kulachat Serif"/>
              </a:rPr>
              <a:t>Sciencing. (n.d.). How Do Birds Communicate? Retrieved from </a:t>
            </a:r>
            <a:r>
              <a:rPr lang="en-US" sz="2000" u="sng" spc="-40">
                <a:solidFill>
                  <a:srgbClr val="4D5A46"/>
                </a:solidFill>
                <a:latin typeface="Kulachat Serif"/>
                <a:hlinkClick r:id="rId9" tooltip="https://sciencing.com/birds-communicate-4567063.html"/>
              </a:rPr>
              <a:t>https://sciencing.com/birds-communicate-4567063.html</a:t>
            </a: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  <a:hlinkClick r:id="rId9" tooltip="https://sciencing.com/birds-communicate-4567063.html"/>
            </a:endParaRPr>
          </a:p>
          <a:p>
            <a:pPr algn="l">
              <a:lnSpc>
                <a:spcPts val="2800"/>
              </a:lnSpc>
            </a:pPr>
            <a:endParaRPr lang="en-US" sz="2000" u="sng" spc="-40">
              <a:solidFill>
                <a:srgbClr val="4D5A46"/>
              </a:solidFill>
              <a:latin typeface="Kulachat Serif"/>
              <a:hlinkClick r:id="rId9" tooltip="https://sciencing.com/birds-communicate-4567063.htm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917" y="551559"/>
            <a:ext cx="1178743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sources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45153" y="-953833"/>
            <a:ext cx="3779543" cy="5259991"/>
          </a:xfrm>
          <a:custGeom>
            <a:avLst/>
            <a:gdLst/>
            <a:ahLst/>
            <a:cxnLst/>
            <a:rect l="l" t="t" r="r" b="b"/>
            <a:pathLst>
              <a:path w="3779543" h="5259991">
                <a:moveTo>
                  <a:pt x="3779543" y="0"/>
                </a:moveTo>
                <a:lnTo>
                  <a:pt x="0" y="0"/>
                </a:lnTo>
                <a:lnTo>
                  <a:pt x="0" y="5259992"/>
                </a:lnTo>
                <a:lnTo>
                  <a:pt x="3779543" y="5259992"/>
                </a:lnTo>
                <a:lnTo>
                  <a:pt x="377954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7574304" y="1457718"/>
            <a:ext cx="1059651" cy="1264226"/>
          </a:xfrm>
          <a:custGeom>
            <a:avLst/>
            <a:gdLst/>
            <a:ahLst/>
            <a:cxnLst/>
            <a:rect l="l" t="t" r="r" b="b"/>
            <a:pathLst>
              <a:path w="1059651" h="1264226">
                <a:moveTo>
                  <a:pt x="0" y="0"/>
                </a:moveTo>
                <a:lnTo>
                  <a:pt x="1059652" y="0"/>
                </a:lnTo>
                <a:lnTo>
                  <a:pt x="1059652" y="1264226"/>
                </a:lnTo>
                <a:lnTo>
                  <a:pt x="0" y="1264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rot="-10800000" flipH="1">
            <a:off x="-747073" y="7344126"/>
            <a:ext cx="2750843" cy="3828349"/>
          </a:xfrm>
          <a:custGeom>
            <a:avLst/>
            <a:gdLst/>
            <a:ahLst/>
            <a:cxnLst/>
            <a:rect l="l" t="t" r="r" b="b"/>
            <a:pathLst>
              <a:path w="2750843" h="3828349">
                <a:moveTo>
                  <a:pt x="2750842" y="0"/>
                </a:moveTo>
                <a:lnTo>
                  <a:pt x="0" y="0"/>
                </a:lnTo>
                <a:lnTo>
                  <a:pt x="0" y="3828348"/>
                </a:lnTo>
                <a:lnTo>
                  <a:pt x="2750842" y="3828348"/>
                </a:lnTo>
                <a:lnTo>
                  <a:pt x="275084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2520836">
            <a:off x="8671546" y="4788820"/>
            <a:ext cx="1554763" cy="709361"/>
          </a:xfrm>
          <a:custGeom>
            <a:avLst/>
            <a:gdLst/>
            <a:ahLst/>
            <a:cxnLst/>
            <a:rect l="l" t="t" r="r" b="b"/>
            <a:pathLst>
              <a:path w="1554763" h="709361">
                <a:moveTo>
                  <a:pt x="0" y="0"/>
                </a:moveTo>
                <a:lnTo>
                  <a:pt x="1554764" y="0"/>
                </a:lnTo>
                <a:lnTo>
                  <a:pt x="1554764" y="709360"/>
                </a:lnTo>
                <a:lnTo>
                  <a:pt x="0" y="7093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5965472" y="3613605"/>
            <a:ext cx="5336968" cy="166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spc="-95">
                <a:solidFill>
                  <a:srgbClr val="4D5A46"/>
                </a:solidFill>
                <a:latin typeface="Kulachat Serif"/>
              </a:rPr>
              <a:t>There is a thin line</a:t>
            </a:r>
          </a:p>
          <a:p>
            <a:pPr algn="ctr">
              <a:lnSpc>
                <a:spcPts val="6719"/>
              </a:lnSpc>
            </a:pPr>
            <a:endParaRPr lang="en-US" sz="4799" spc="-95">
              <a:solidFill>
                <a:srgbClr val="4D5A46"/>
              </a:solidFill>
              <a:latin typeface="Kulachat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27577" y="1594305"/>
            <a:ext cx="3736683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Language</a:t>
            </a:r>
          </a:p>
          <a:p>
            <a:pPr algn="l">
              <a:lnSpc>
                <a:spcPts val="8400"/>
              </a:lnSpc>
            </a:pPr>
            <a:endParaRPr lang="en-US" sz="6000" u="sng">
              <a:solidFill>
                <a:srgbClr val="C5A44F"/>
              </a:solidFill>
              <a:latin typeface="Brown Sug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1594305"/>
            <a:ext cx="6401153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communication</a:t>
            </a:r>
          </a:p>
          <a:p>
            <a:pPr algn="l">
              <a:lnSpc>
                <a:spcPts val="8400"/>
              </a:lnSpc>
            </a:pPr>
            <a:endParaRPr lang="en-US" sz="6000" u="sng">
              <a:solidFill>
                <a:srgbClr val="C5A44F"/>
              </a:solidFill>
              <a:latin typeface="Brown Sug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27434" y="5375626"/>
            <a:ext cx="6384298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spc="-89" dirty="0">
                <a:solidFill>
                  <a:srgbClr val="4D5A46"/>
                </a:solidFill>
                <a:latin typeface="Kulachat Serif"/>
              </a:rPr>
              <a:t>Language </a:t>
            </a:r>
          </a:p>
          <a:p>
            <a:pPr marL="457200" indent="-457200" algn="l">
              <a:lnSpc>
                <a:spcPts val="4900"/>
              </a:lnSpc>
              <a:buFont typeface="Wingdings" panose="05000000000000000000" pitchFamily="2" charset="2"/>
              <a:buChar char="Ø"/>
            </a:pPr>
            <a:r>
              <a:rPr lang="en-US" sz="3500" spc="-70" dirty="0">
                <a:solidFill>
                  <a:srgbClr val="4D5A46"/>
                </a:solidFill>
                <a:latin typeface="Kulachat Serif"/>
              </a:rPr>
              <a:t>Evolves </a:t>
            </a:r>
          </a:p>
          <a:p>
            <a:pPr marL="457200" indent="-457200" algn="l">
              <a:lnSpc>
                <a:spcPts val="4900"/>
              </a:lnSpc>
              <a:buFont typeface="Wingdings" panose="05000000000000000000" pitchFamily="2" charset="2"/>
              <a:buChar char="Ø"/>
            </a:pPr>
            <a:r>
              <a:rPr lang="en-US" sz="3500" spc="-70" dirty="0">
                <a:solidFill>
                  <a:srgbClr val="4D5A46"/>
                </a:solidFill>
                <a:latin typeface="Kulachat Serif"/>
              </a:rPr>
              <a:t>Structured system of                                                              communication </a:t>
            </a:r>
          </a:p>
          <a:p>
            <a:pPr marL="457200" indent="-457200" algn="l">
              <a:lnSpc>
                <a:spcPts val="4900"/>
              </a:lnSpc>
              <a:buFont typeface="Wingdings" panose="05000000000000000000" pitchFamily="2" charset="2"/>
              <a:buChar char="Ø"/>
            </a:pPr>
            <a:r>
              <a:rPr lang="en-US" sz="3500" spc="-70" dirty="0">
                <a:solidFill>
                  <a:srgbClr val="4D5A46"/>
                </a:solidFill>
                <a:latin typeface="Kulachat Serif"/>
              </a:rPr>
              <a:t>Consists of grammar and vocabulary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75002" y="5375626"/>
            <a:ext cx="6384298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spc="-89" dirty="0">
                <a:solidFill>
                  <a:srgbClr val="4D5A46"/>
                </a:solidFill>
                <a:latin typeface="Kulachat Serif"/>
              </a:rPr>
              <a:t>Communication</a:t>
            </a:r>
          </a:p>
          <a:p>
            <a:pPr marL="457200" indent="-457200" algn="l">
              <a:lnSpc>
                <a:spcPts val="4900"/>
              </a:lnSpc>
              <a:buFont typeface="Wingdings" panose="05000000000000000000" pitchFamily="2" charset="2"/>
              <a:buChar char="Ø"/>
            </a:pPr>
            <a:r>
              <a:rPr lang="en-US" sz="3500" spc="-70" dirty="0">
                <a:solidFill>
                  <a:srgbClr val="4D5A46"/>
                </a:solidFill>
                <a:latin typeface="Kulachat Serif"/>
              </a:rPr>
              <a:t>Static </a:t>
            </a:r>
          </a:p>
          <a:p>
            <a:pPr marL="457200" indent="-457200" algn="l">
              <a:lnSpc>
                <a:spcPts val="4900"/>
              </a:lnSpc>
              <a:buFont typeface="Wingdings" panose="05000000000000000000" pitchFamily="2" charset="2"/>
              <a:buChar char="Ø"/>
            </a:pPr>
            <a:r>
              <a:rPr lang="en-US" sz="3500" spc="-70" dirty="0">
                <a:solidFill>
                  <a:srgbClr val="4D5A46"/>
                </a:solidFill>
                <a:latin typeface="Kulachat Serif"/>
              </a:rPr>
              <a:t>Process of sending and receiving messages</a:t>
            </a:r>
          </a:p>
        </p:txBody>
      </p:sp>
      <p:sp>
        <p:nvSpPr>
          <p:cNvPr id="11" name="Freeform 11"/>
          <p:cNvSpPr/>
          <p:nvPr/>
        </p:nvSpPr>
        <p:spPr>
          <a:xfrm rot="7978041">
            <a:off x="6537365" y="4762065"/>
            <a:ext cx="1554763" cy="709361"/>
          </a:xfrm>
          <a:custGeom>
            <a:avLst/>
            <a:gdLst/>
            <a:ahLst/>
            <a:cxnLst/>
            <a:rect l="l" t="t" r="r" b="b"/>
            <a:pathLst>
              <a:path w="1554763" h="709361">
                <a:moveTo>
                  <a:pt x="0" y="0"/>
                </a:moveTo>
                <a:lnTo>
                  <a:pt x="1554763" y="0"/>
                </a:lnTo>
                <a:lnTo>
                  <a:pt x="1554763" y="709360"/>
                </a:lnTo>
                <a:lnTo>
                  <a:pt x="0" y="7093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16020111" y="-582471"/>
            <a:ext cx="2478378" cy="3449160"/>
          </a:xfrm>
          <a:custGeom>
            <a:avLst/>
            <a:gdLst/>
            <a:ahLst/>
            <a:cxnLst/>
            <a:rect l="l" t="t" r="r" b="b"/>
            <a:pathLst>
              <a:path w="2478378" h="3449160">
                <a:moveTo>
                  <a:pt x="2478378" y="0"/>
                </a:moveTo>
                <a:lnTo>
                  <a:pt x="0" y="0"/>
                </a:lnTo>
                <a:lnTo>
                  <a:pt x="0" y="3449160"/>
                </a:lnTo>
                <a:lnTo>
                  <a:pt x="2478378" y="3449160"/>
                </a:lnTo>
                <a:lnTo>
                  <a:pt x="24783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582829" y="1905000"/>
            <a:ext cx="16230600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 dirty="0">
                <a:solidFill>
                  <a:srgbClr val="4D5A46"/>
                </a:solidFill>
                <a:latin typeface="Kulachat Serif"/>
              </a:rPr>
              <a:t>PubMed. (n.d.). Bat Study Reveals Secrets of the Social Brain. Retrieved from </a:t>
            </a:r>
            <a:r>
              <a:rPr lang="en-US" sz="2000" u="sng" spc="-40" dirty="0">
                <a:solidFill>
                  <a:srgbClr val="4D5A46"/>
                </a:solidFill>
                <a:latin typeface="Kulachat Serif"/>
                <a:hlinkClick r:id="rId3" tooltip="https://pubmed.ncbi.nlm.nih.gov/31735157/"/>
              </a:rPr>
              <a:t>https://pubmed.ncbi.nlm.nih.gov/31735157/</a:t>
            </a:r>
          </a:p>
          <a:p>
            <a:pPr algn="l">
              <a:lnSpc>
                <a:spcPts val="2800"/>
              </a:lnSpc>
            </a:pPr>
            <a:endParaRPr lang="en-US" sz="2000" u="sng" spc="-40" dirty="0">
              <a:solidFill>
                <a:srgbClr val="4D5A46"/>
              </a:solidFill>
              <a:latin typeface="Kulachat Serif"/>
              <a:hlinkClick r:id="rId3" tooltip="https://pubmed.ncbi.nlm.nih.gov/31735157/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 dirty="0" err="1">
                <a:solidFill>
                  <a:srgbClr val="4D5A46"/>
                </a:solidFill>
                <a:latin typeface="Kulachat Serif"/>
              </a:rPr>
              <a:t>StudySmarter</a:t>
            </a:r>
            <a:r>
              <a:rPr lang="en-US" sz="2000" spc="-40" dirty="0">
                <a:solidFill>
                  <a:srgbClr val="4D5A46"/>
                </a:solidFill>
                <a:latin typeface="Kulachat Serif"/>
              </a:rPr>
              <a:t>. (n.d.). Human Language and Animal Communication. Retrieved from </a:t>
            </a:r>
            <a:r>
              <a:rPr lang="en-US" sz="2000" u="sng" spc="-40" dirty="0">
                <a:solidFill>
                  <a:srgbClr val="4D5A46"/>
                </a:solidFill>
                <a:latin typeface="Kulachat Serif"/>
                <a:hlinkClick r:id="rId4" tooltip="https://www.studysmarter.co.uk/explanations/psychology/social-context-of-behaviour/human-language-and-animal-communication/#:~:text=Human%20and%20animal%20communication%20similarities,-The%20remaining%20seven&amp;text=The%20use%20of%20the%20vocal,arbitrary%20sounds%20to%20convey%20meaning"/>
              </a:rPr>
              <a:t>https://www.studysmarter.co.uk/explanations/psychology/social-context-of-behaviour/human-language-and-animal-communication/#:~:text=Human%20and%20animal%20communication%20similarities,-The%20remaining%20seven&amp;text=The%20use%20of%20the%20vocal,arbitrary%20sounds%20to%20convey%20meaning</a:t>
            </a:r>
          </a:p>
          <a:p>
            <a:pPr algn="l">
              <a:lnSpc>
                <a:spcPts val="2800"/>
              </a:lnSpc>
            </a:pPr>
            <a:endParaRPr lang="en-US" sz="2000" u="sng" spc="-40" dirty="0">
              <a:solidFill>
                <a:srgbClr val="4D5A46"/>
              </a:solidFill>
              <a:latin typeface="Kulachat Serif"/>
              <a:hlinkClick r:id="rId4" tooltip="https://www.studysmarter.co.uk/explanations/psychology/social-context-of-behaviour/human-language-and-animal-communication/#:~:text=Human%20and%20animal%20communication%20similarities,-The%20remaining%20seven&amp;text=The%20use%20of%20the%20vocal,arbitrary%20sounds%20to%20convey%20meaning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 dirty="0">
                <a:solidFill>
                  <a:srgbClr val="4D5A46"/>
                </a:solidFill>
                <a:latin typeface="Kulachat Serif"/>
              </a:rPr>
              <a:t>UC Berkeley News. (2021, October 21). Bat Study Reveals Secrets of the Social Brain. Retrieved from </a:t>
            </a:r>
            <a:r>
              <a:rPr lang="en-US" sz="2000" u="sng" spc="-40" dirty="0">
                <a:solidFill>
                  <a:srgbClr val="4D5A46"/>
                </a:solidFill>
                <a:latin typeface="Kulachat Serif"/>
                <a:hlinkClick r:id="rId5" tooltip="https://news.berkeley.edu/2021/10/21/bat-study-reveals-secrets-of-the-social-brain"/>
              </a:rPr>
              <a:t>https://news.berkeley.edu/2021/10/21/bat-study-reveals-secrets-of-the-social-brain</a:t>
            </a:r>
          </a:p>
          <a:p>
            <a:pPr algn="l">
              <a:lnSpc>
                <a:spcPts val="2800"/>
              </a:lnSpc>
            </a:pPr>
            <a:endParaRPr lang="en-US" sz="2000" u="sng" spc="-40" dirty="0">
              <a:solidFill>
                <a:srgbClr val="4D5A46"/>
              </a:solidFill>
              <a:latin typeface="Kulachat Serif"/>
              <a:hlinkClick r:id="rId5" tooltip="https://news.berkeley.edu/2021/10/21/bat-study-reveals-secrets-of-the-social-brain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 spc="-40" dirty="0" err="1">
                <a:solidFill>
                  <a:srgbClr val="4D5A46"/>
                </a:solidFill>
                <a:latin typeface="Kulachat Serif"/>
              </a:rPr>
              <a:t>OwlCation</a:t>
            </a:r>
            <a:r>
              <a:rPr lang="en-US" sz="2000" spc="-40" dirty="0">
                <a:solidFill>
                  <a:srgbClr val="4D5A46"/>
                </a:solidFill>
                <a:latin typeface="Kulachat Serif"/>
              </a:rPr>
              <a:t>. (n.d.). The Difference Between Animal and Human Communication. Retrieved from</a:t>
            </a:r>
            <a:r>
              <a:rPr lang="en-US" sz="2000" u="sng" spc="-40" dirty="0">
                <a:solidFill>
                  <a:srgbClr val="4D5A46"/>
                </a:solidFill>
                <a:latin typeface="Kulachat Serif"/>
                <a:hlinkClick r:id="rId6" tooltip="https://owlcation.com/stem/The-difference-between-animal-and-human-communication"/>
              </a:rPr>
              <a:t>https://owlcation.com/stem/The-difference-between-animal-and-human-communication</a:t>
            </a:r>
          </a:p>
          <a:p>
            <a:pPr marL="215901" lvl="1" algn="l">
              <a:lnSpc>
                <a:spcPts val="2800"/>
              </a:lnSpc>
            </a:pPr>
            <a:endParaRPr lang="en-US" sz="2000" u="sng" spc="-40" dirty="0">
              <a:solidFill>
                <a:srgbClr val="4D5A46"/>
              </a:solidFill>
              <a:latin typeface="Kulachat Serif"/>
              <a:hlinkClick r:id="rId6" tooltip="https://owlcation.com/stem/The-difference-between-animal-and-human-communication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spc="-40" dirty="0">
                <a:solidFill>
                  <a:srgbClr val="4D5A46"/>
                </a:solidFill>
                <a:latin typeface="Kulachat Serif"/>
              </a:rPr>
              <a:t>Key Differences. (n.d.). Difference Between Language and Communication. Retrieved from </a:t>
            </a:r>
            <a:r>
              <a:rPr lang="en-US" sz="2000" u="sng" spc="-40" dirty="0">
                <a:solidFill>
                  <a:srgbClr val="4D5A46"/>
                </a:solidFill>
                <a:latin typeface="Kulachat Serif"/>
                <a:hlinkClick r:id="rId7" tooltip="https://keydifferences.com/difference-between-language-and-communication.html"/>
              </a:rPr>
              <a:t>https://keydifferences.com/difference-between-language-and-communication.html</a:t>
            </a:r>
          </a:p>
          <a:p>
            <a:pPr algn="l">
              <a:lnSpc>
                <a:spcPts val="2800"/>
              </a:lnSpc>
            </a:pPr>
            <a:endParaRPr lang="en-US" sz="2000" u="sng" spc="-40" dirty="0">
              <a:solidFill>
                <a:srgbClr val="4D5A46"/>
              </a:solidFill>
              <a:latin typeface="Kulachat Serif"/>
              <a:hlinkClick r:id="rId7" tooltip="https://keydifferences.com/difference-between-language-and-communication.html"/>
            </a:endParaRPr>
          </a:p>
          <a:p>
            <a:pPr algn="l">
              <a:lnSpc>
                <a:spcPts val="2800"/>
              </a:lnSpc>
            </a:pPr>
            <a:endParaRPr lang="en-US" sz="2000" u="sng" spc="-40" dirty="0">
              <a:solidFill>
                <a:srgbClr val="4D5A46"/>
              </a:solidFill>
              <a:latin typeface="Kulachat Serif"/>
              <a:hlinkClick r:id="rId7" tooltip="https://keydifferences.com/difference-between-language-and-communication.htm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917" y="551559"/>
            <a:ext cx="1178743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sources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931769" y="4832871"/>
            <a:ext cx="7367062" cy="21327"/>
          </a:xfrm>
          <a:prstGeom prst="line">
            <a:avLst/>
          </a:prstGeom>
          <a:ln w="38100" cap="flat">
            <a:solidFill>
              <a:srgbClr val="4D5A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rot="-5400000">
            <a:off x="997078" y="1060322"/>
            <a:ext cx="8322164" cy="8258920"/>
          </a:xfrm>
          <a:custGeom>
            <a:avLst/>
            <a:gdLst/>
            <a:ahLst/>
            <a:cxnLst/>
            <a:rect l="l" t="t" r="r" b="b"/>
            <a:pathLst>
              <a:path w="8322164" h="8258920">
                <a:moveTo>
                  <a:pt x="0" y="0"/>
                </a:moveTo>
                <a:lnTo>
                  <a:pt x="8322164" y="0"/>
                </a:lnTo>
                <a:lnTo>
                  <a:pt x="8322164" y="8258920"/>
                </a:lnTo>
                <a:lnTo>
                  <a:pt x="0" y="825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732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3604380" y="2520596"/>
            <a:ext cx="8021841" cy="202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6"/>
              </a:lnSpc>
            </a:pPr>
            <a:r>
              <a:rPr lang="en-US" sz="5790">
                <a:solidFill>
                  <a:srgbClr val="C5A44F"/>
                </a:solidFill>
                <a:latin typeface="Coterie"/>
              </a:rPr>
              <a:t>thank you for listening!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79936" y="5086350"/>
            <a:ext cx="827072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spc="255">
                <a:solidFill>
                  <a:srgbClr val="4D5A46"/>
                </a:solidFill>
                <a:latin typeface="Kulachat Serif"/>
              </a:rPr>
              <a:t>Are there any questions?  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9112378" y="1203942"/>
            <a:ext cx="8322164" cy="7971680"/>
          </a:xfrm>
          <a:custGeom>
            <a:avLst/>
            <a:gdLst/>
            <a:ahLst/>
            <a:cxnLst/>
            <a:rect l="l" t="t" r="r" b="b"/>
            <a:pathLst>
              <a:path w="8322164" h="7971680">
                <a:moveTo>
                  <a:pt x="0" y="0"/>
                </a:moveTo>
                <a:lnTo>
                  <a:pt x="8322164" y="0"/>
                </a:lnTo>
                <a:lnTo>
                  <a:pt x="8322164" y="7971680"/>
                </a:lnTo>
                <a:lnTo>
                  <a:pt x="0" y="7971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278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>
            <a:off x="13201933" y="4531277"/>
            <a:ext cx="5086067" cy="7078282"/>
          </a:xfrm>
          <a:custGeom>
            <a:avLst/>
            <a:gdLst/>
            <a:ahLst/>
            <a:cxnLst/>
            <a:rect l="l" t="t" r="r" b="b"/>
            <a:pathLst>
              <a:path w="5086067" h="7078282">
                <a:moveTo>
                  <a:pt x="0" y="0"/>
                </a:moveTo>
                <a:lnTo>
                  <a:pt x="5086067" y="0"/>
                </a:lnTo>
                <a:lnTo>
                  <a:pt x="5086067" y="7078282"/>
                </a:lnTo>
                <a:lnTo>
                  <a:pt x="0" y="7078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8"/>
          <p:cNvSpPr/>
          <p:nvPr/>
        </p:nvSpPr>
        <p:spPr>
          <a:xfrm flipH="1" flipV="1">
            <a:off x="2872" y="-843072"/>
            <a:ext cx="5086067" cy="7078282"/>
          </a:xfrm>
          <a:custGeom>
            <a:avLst/>
            <a:gdLst/>
            <a:ahLst/>
            <a:cxnLst/>
            <a:rect l="l" t="t" r="r" b="b"/>
            <a:pathLst>
              <a:path w="5086067" h="7078282">
                <a:moveTo>
                  <a:pt x="5086067" y="7078282"/>
                </a:moveTo>
                <a:lnTo>
                  <a:pt x="0" y="7078282"/>
                </a:lnTo>
                <a:lnTo>
                  <a:pt x="0" y="0"/>
                </a:lnTo>
                <a:lnTo>
                  <a:pt x="5086067" y="0"/>
                </a:lnTo>
                <a:lnTo>
                  <a:pt x="5086067" y="707828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134744" y="5523004"/>
            <a:ext cx="5357481" cy="3060544"/>
            <a:chOff x="0" y="0"/>
            <a:chExt cx="6339713" cy="3621659"/>
          </a:xfrm>
        </p:grpSpPr>
        <p:sp>
          <p:nvSpPr>
            <p:cNvPr id="10" name="Freeform 10"/>
            <p:cNvSpPr/>
            <p:nvPr/>
          </p:nvSpPr>
          <p:spPr>
            <a:xfrm>
              <a:off x="63500" y="63500"/>
              <a:ext cx="6212713" cy="3494659"/>
            </a:xfrm>
            <a:custGeom>
              <a:avLst/>
              <a:gdLst/>
              <a:ahLst/>
              <a:cxnLst/>
              <a:rect l="l" t="t" r="r" b="b"/>
              <a:pathLst>
                <a:path w="6212713" h="3494659">
                  <a:moveTo>
                    <a:pt x="6212713" y="0"/>
                  </a:moveTo>
                  <a:lnTo>
                    <a:pt x="6212713" y="3494659"/>
                  </a:lnTo>
                  <a:lnTo>
                    <a:pt x="0" y="3494659"/>
                  </a:lnTo>
                  <a:lnTo>
                    <a:pt x="0" y="0"/>
                  </a:lnTo>
                  <a:lnTo>
                    <a:pt x="6212713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339713" cy="3621659"/>
            </a:xfrm>
            <a:custGeom>
              <a:avLst/>
              <a:gdLst/>
              <a:ahLst/>
              <a:cxnLst/>
              <a:rect l="l" t="t" r="r" b="b"/>
              <a:pathLst>
                <a:path w="6339713" h="3621659">
                  <a:moveTo>
                    <a:pt x="6339713" y="0"/>
                  </a:moveTo>
                  <a:lnTo>
                    <a:pt x="6339713" y="3621659"/>
                  </a:lnTo>
                  <a:lnTo>
                    <a:pt x="0" y="3621659"/>
                  </a:lnTo>
                  <a:lnTo>
                    <a:pt x="0" y="0"/>
                  </a:lnTo>
                  <a:lnTo>
                    <a:pt x="6339713" y="0"/>
                  </a:lnTo>
                  <a:close/>
                </a:path>
              </a:pathLst>
            </a:custGeom>
            <a:blipFill>
              <a:blip r:embed="rId5"/>
              <a:stretch>
                <a:fillRect l="-1" r="-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8646" y="4538119"/>
            <a:ext cx="5558402" cy="7735630"/>
          </a:xfrm>
          <a:custGeom>
            <a:avLst/>
            <a:gdLst/>
            <a:ahLst/>
            <a:cxnLst/>
            <a:rect l="l" t="t" r="r" b="b"/>
            <a:pathLst>
              <a:path w="5558402" h="7735630">
                <a:moveTo>
                  <a:pt x="0" y="0"/>
                </a:moveTo>
                <a:lnTo>
                  <a:pt x="5558402" y="0"/>
                </a:lnTo>
                <a:lnTo>
                  <a:pt x="5558402" y="7735630"/>
                </a:lnTo>
                <a:lnTo>
                  <a:pt x="0" y="773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1874313" y="3328410"/>
            <a:ext cx="6672901" cy="1682792"/>
            <a:chOff x="0" y="0"/>
            <a:chExt cx="1757472" cy="4432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7472" cy="443205"/>
            </a:xfrm>
            <a:custGeom>
              <a:avLst/>
              <a:gdLst/>
              <a:ahLst/>
              <a:cxnLst/>
              <a:rect l="l" t="t" r="r" b="b"/>
              <a:pathLst>
                <a:path w="1757472" h="443205">
                  <a:moveTo>
                    <a:pt x="58010" y="0"/>
                  </a:moveTo>
                  <a:lnTo>
                    <a:pt x="1699462" y="0"/>
                  </a:lnTo>
                  <a:cubicBezTo>
                    <a:pt x="1714847" y="0"/>
                    <a:pt x="1729602" y="6112"/>
                    <a:pt x="1740481" y="16991"/>
                  </a:cubicBezTo>
                  <a:cubicBezTo>
                    <a:pt x="1751360" y="27870"/>
                    <a:pt x="1757472" y="42625"/>
                    <a:pt x="1757472" y="58010"/>
                  </a:cubicBezTo>
                  <a:lnTo>
                    <a:pt x="1757472" y="385194"/>
                  </a:lnTo>
                  <a:cubicBezTo>
                    <a:pt x="1757472" y="400580"/>
                    <a:pt x="1751360" y="415335"/>
                    <a:pt x="1740481" y="426214"/>
                  </a:cubicBezTo>
                  <a:cubicBezTo>
                    <a:pt x="1729602" y="437093"/>
                    <a:pt x="1714847" y="443205"/>
                    <a:pt x="1699462" y="443205"/>
                  </a:cubicBezTo>
                  <a:lnTo>
                    <a:pt x="58010" y="443205"/>
                  </a:lnTo>
                  <a:cubicBezTo>
                    <a:pt x="42625" y="443205"/>
                    <a:pt x="27870" y="437093"/>
                    <a:pt x="16991" y="426214"/>
                  </a:cubicBezTo>
                  <a:cubicBezTo>
                    <a:pt x="6112" y="415335"/>
                    <a:pt x="0" y="400580"/>
                    <a:pt x="0" y="385194"/>
                  </a:cubicBezTo>
                  <a:lnTo>
                    <a:pt x="0" y="58010"/>
                  </a:lnTo>
                  <a:cubicBezTo>
                    <a:pt x="0" y="42625"/>
                    <a:pt x="6112" y="27870"/>
                    <a:pt x="16991" y="16991"/>
                  </a:cubicBezTo>
                  <a:cubicBezTo>
                    <a:pt x="27870" y="6112"/>
                    <a:pt x="42625" y="0"/>
                    <a:pt x="58010" y="0"/>
                  </a:cubicBezTo>
                  <a:close/>
                </a:path>
              </a:pathLst>
            </a:custGeom>
            <a:solidFill>
              <a:srgbClr val="4D5A46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757472" cy="500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Kulachat Serif"/>
                </a:rPr>
                <a:t>COMPARISON OF THE COMMUNICATION SYSTEM OF HUMANS AND ANIMALS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66210"/>
            <a:ext cx="955644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table of contents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74313" y="5773202"/>
            <a:ext cx="6672901" cy="1507887"/>
            <a:chOff x="0" y="0"/>
            <a:chExt cx="1757472" cy="3971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57472" cy="397139"/>
            </a:xfrm>
            <a:custGeom>
              <a:avLst/>
              <a:gdLst/>
              <a:ahLst/>
              <a:cxnLst/>
              <a:rect l="l" t="t" r="r" b="b"/>
              <a:pathLst>
                <a:path w="1757472" h="397139">
                  <a:moveTo>
                    <a:pt x="58010" y="0"/>
                  </a:moveTo>
                  <a:lnTo>
                    <a:pt x="1699462" y="0"/>
                  </a:lnTo>
                  <a:cubicBezTo>
                    <a:pt x="1714847" y="0"/>
                    <a:pt x="1729602" y="6112"/>
                    <a:pt x="1740481" y="16991"/>
                  </a:cubicBezTo>
                  <a:cubicBezTo>
                    <a:pt x="1751360" y="27870"/>
                    <a:pt x="1757472" y="42625"/>
                    <a:pt x="1757472" y="58010"/>
                  </a:cubicBezTo>
                  <a:lnTo>
                    <a:pt x="1757472" y="339129"/>
                  </a:lnTo>
                  <a:cubicBezTo>
                    <a:pt x="1757472" y="354514"/>
                    <a:pt x="1751360" y="369269"/>
                    <a:pt x="1740481" y="380148"/>
                  </a:cubicBezTo>
                  <a:cubicBezTo>
                    <a:pt x="1729602" y="391027"/>
                    <a:pt x="1714847" y="397139"/>
                    <a:pt x="1699462" y="397139"/>
                  </a:cubicBezTo>
                  <a:lnTo>
                    <a:pt x="58010" y="397139"/>
                  </a:lnTo>
                  <a:cubicBezTo>
                    <a:pt x="42625" y="397139"/>
                    <a:pt x="27870" y="391027"/>
                    <a:pt x="16991" y="380148"/>
                  </a:cubicBezTo>
                  <a:cubicBezTo>
                    <a:pt x="6112" y="369269"/>
                    <a:pt x="0" y="354514"/>
                    <a:pt x="0" y="339129"/>
                  </a:cubicBezTo>
                  <a:lnTo>
                    <a:pt x="0" y="58010"/>
                  </a:lnTo>
                  <a:cubicBezTo>
                    <a:pt x="0" y="42625"/>
                    <a:pt x="6112" y="27870"/>
                    <a:pt x="16991" y="16991"/>
                  </a:cubicBezTo>
                  <a:cubicBezTo>
                    <a:pt x="27870" y="6112"/>
                    <a:pt x="42625" y="0"/>
                    <a:pt x="58010" y="0"/>
                  </a:cubicBezTo>
                  <a:close/>
                </a:path>
              </a:pathLst>
            </a:custGeom>
            <a:solidFill>
              <a:srgbClr val="4D5A46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757472" cy="454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Kulachat Serif"/>
                </a:rPr>
                <a:t>PETER L. TYACK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74313" y="7826098"/>
            <a:ext cx="6672901" cy="1816609"/>
            <a:chOff x="0" y="-57150"/>
            <a:chExt cx="1757472" cy="4784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7472" cy="421298"/>
            </a:xfrm>
            <a:custGeom>
              <a:avLst/>
              <a:gdLst/>
              <a:ahLst/>
              <a:cxnLst/>
              <a:rect l="l" t="t" r="r" b="b"/>
              <a:pathLst>
                <a:path w="1757472" h="421298">
                  <a:moveTo>
                    <a:pt x="58010" y="0"/>
                  </a:moveTo>
                  <a:lnTo>
                    <a:pt x="1699462" y="0"/>
                  </a:lnTo>
                  <a:cubicBezTo>
                    <a:pt x="1714847" y="0"/>
                    <a:pt x="1729602" y="6112"/>
                    <a:pt x="1740481" y="16991"/>
                  </a:cubicBezTo>
                  <a:cubicBezTo>
                    <a:pt x="1751360" y="27870"/>
                    <a:pt x="1757472" y="42625"/>
                    <a:pt x="1757472" y="58010"/>
                  </a:cubicBezTo>
                  <a:lnTo>
                    <a:pt x="1757472" y="363288"/>
                  </a:lnTo>
                  <a:cubicBezTo>
                    <a:pt x="1757472" y="378673"/>
                    <a:pt x="1751360" y="393429"/>
                    <a:pt x="1740481" y="404308"/>
                  </a:cubicBezTo>
                  <a:cubicBezTo>
                    <a:pt x="1729602" y="415187"/>
                    <a:pt x="1714847" y="421298"/>
                    <a:pt x="1699462" y="421298"/>
                  </a:cubicBezTo>
                  <a:lnTo>
                    <a:pt x="58010" y="421298"/>
                  </a:lnTo>
                  <a:cubicBezTo>
                    <a:pt x="42625" y="421298"/>
                    <a:pt x="27870" y="415187"/>
                    <a:pt x="16991" y="404308"/>
                  </a:cubicBezTo>
                  <a:cubicBezTo>
                    <a:pt x="6112" y="393429"/>
                    <a:pt x="0" y="378673"/>
                    <a:pt x="0" y="363288"/>
                  </a:cubicBezTo>
                  <a:lnTo>
                    <a:pt x="0" y="58010"/>
                  </a:lnTo>
                  <a:cubicBezTo>
                    <a:pt x="0" y="42625"/>
                    <a:pt x="6112" y="27870"/>
                    <a:pt x="16991" y="16991"/>
                  </a:cubicBezTo>
                  <a:cubicBezTo>
                    <a:pt x="27870" y="6112"/>
                    <a:pt x="42625" y="0"/>
                    <a:pt x="58010" y="0"/>
                  </a:cubicBezTo>
                  <a:close/>
                </a:path>
              </a:pathLst>
            </a:custGeom>
            <a:solidFill>
              <a:srgbClr val="4D5A46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757472" cy="478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Kulachat Serif"/>
                </a:rPr>
                <a:t>SIMILARITIES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85147" y="3328410"/>
            <a:ext cx="6672901" cy="1682792"/>
            <a:chOff x="0" y="0"/>
            <a:chExt cx="1757472" cy="4432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57472" cy="443205"/>
            </a:xfrm>
            <a:custGeom>
              <a:avLst/>
              <a:gdLst/>
              <a:ahLst/>
              <a:cxnLst/>
              <a:rect l="l" t="t" r="r" b="b"/>
              <a:pathLst>
                <a:path w="1757472" h="443205">
                  <a:moveTo>
                    <a:pt x="58010" y="0"/>
                  </a:moveTo>
                  <a:lnTo>
                    <a:pt x="1699462" y="0"/>
                  </a:lnTo>
                  <a:cubicBezTo>
                    <a:pt x="1714847" y="0"/>
                    <a:pt x="1729602" y="6112"/>
                    <a:pt x="1740481" y="16991"/>
                  </a:cubicBezTo>
                  <a:cubicBezTo>
                    <a:pt x="1751360" y="27870"/>
                    <a:pt x="1757472" y="42625"/>
                    <a:pt x="1757472" y="58010"/>
                  </a:cubicBezTo>
                  <a:lnTo>
                    <a:pt x="1757472" y="385194"/>
                  </a:lnTo>
                  <a:cubicBezTo>
                    <a:pt x="1757472" y="400580"/>
                    <a:pt x="1751360" y="415335"/>
                    <a:pt x="1740481" y="426214"/>
                  </a:cubicBezTo>
                  <a:cubicBezTo>
                    <a:pt x="1729602" y="437093"/>
                    <a:pt x="1714847" y="443205"/>
                    <a:pt x="1699462" y="443205"/>
                  </a:cubicBezTo>
                  <a:lnTo>
                    <a:pt x="58010" y="443205"/>
                  </a:lnTo>
                  <a:cubicBezTo>
                    <a:pt x="42625" y="443205"/>
                    <a:pt x="27870" y="437093"/>
                    <a:pt x="16991" y="426214"/>
                  </a:cubicBezTo>
                  <a:cubicBezTo>
                    <a:pt x="6112" y="415335"/>
                    <a:pt x="0" y="400580"/>
                    <a:pt x="0" y="385194"/>
                  </a:cubicBezTo>
                  <a:lnTo>
                    <a:pt x="0" y="58010"/>
                  </a:lnTo>
                  <a:cubicBezTo>
                    <a:pt x="0" y="42625"/>
                    <a:pt x="6112" y="27870"/>
                    <a:pt x="16991" y="16991"/>
                  </a:cubicBezTo>
                  <a:cubicBezTo>
                    <a:pt x="27870" y="6112"/>
                    <a:pt x="42625" y="0"/>
                    <a:pt x="58010" y="0"/>
                  </a:cubicBezTo>
                  <a:close/>
                </a:path>
              </a:pathLst>
            </a:custGeom>
            <a:solidFill>
              <a:srgbClr val="4D5A46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757472" cy="500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Kulachat Serif"/>
                </a:rPr>
                <a:t>IS TRANSLATION POSSIBLE?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85147" y="5773202"/>
            <a:ext cx="6672901" cy="1507887"/>
            <a:chOff x="0" y="0"/>
            <a:chExt cx="1757472" cy="39713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57472" cy="397139"/>
            </a:xfrm>
            <a:custGeom>
              <a:avLst/>
              <a:gdLst/>
              <a:ahLst/>
              <a:cxnLst/>
              <a:rect l="l" t="t" r="r" b="b"/>
              <a:pathLst>
                <a:path w="1757472" h="397139">
                  <a:moveTo>
                    <a:pt x="58010" y="0"/>
                  </a:moveTo>
                  <a:lnTo>
                    <a:pt x="1699462" y="0"/>
                  </a:lnTo>
                  <a:cubicBezTo>
                    <a:pt x="1714847" y="0"/>
                    <a:pt x="1729602" y="6112"/>
                    <a:pt x="1740481" y="16991"/>
                  </a:cubicBezTo>
                  <a:cubicBezTo>
                    <a:pt x="1751360" y="27870"/>
                    <a:pt x="1757472" y="42625"/>
                    <a:pt x="1757472" y="58010"/>
                  </a:cubicBezTo>
                  <a:lnTo>
                    <a:pt x="1757472" y="339129"/>
                  </a:lnTo>
                  <a:cubicBezTo>
                    <a:pt x="1757472" y="354514"/>
                    <a:pt x="1751360" y="369269"/>
                    <a:pt x="1740481" y="380148"/>
                  </a:cubicBezTo>
                  <a:cubicBezTo>
                    <a:pt x="1729602" y="391027"/>
                    <a:pt x="1714847" y="397139"/>
                    <a:pt x="1699462" y="397139"/>
                  </a:cubicBezTo>
                  <a:lnTo>
                    <a:pt x="58010" y="397139"/>
                  </a:lnTo>
                  <a:cubicBezTo>
                    <a:pt x="42625" y="397139"/>
                    <a:pt x="27870" y="391027"/>
                    <a:pt x="16991" y="380148"/>
                  </a:cubicBezTo>
                  <a:cubicBezTo>
                    <a:pt x="6112" y="369269"/>
                    <a:pt x="0" y="354514"/>
                    <a:pt x="0" y="339129"/>
                  </a:cubicBezTo>
                  <a:lnTo>
                    <a:pt x="0" y="58010"/>
                  </a:lnTo>
                  <a:cubicBezTo>
                    <a:pt x="0" y="42625"/>
                    <a:pt x="6112" y="27870"/>
                    <a:pt x="16991" y="16991"/>
                  </a:cubicBezTo>
                  <a:cubicBezTo>
                    <a:pt x="27870" y="6112"/>
                    <a:pt x="42625" y="0"/>
                    <a:pt x="58010" y="0"/>
                  </a:cubicBezTo>
                  <a:close/>
                </a:path>
              </a:pathLst>
            </a:custGeom>
            <a:solidFill>
              <a:srgbClr val="4D5A46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757472" cy="454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Kulachat Serif"/>
                </a:rPr>
                <a:t>DO ANIMALS UNDERSTAND OUR LANGUAGE?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585147" y="8043090"/>
            <a:ext cx="6672901" cy="1599617"/>
            <a:chOff x="0" y="0"/>
            <a:chExt cx="1757472" cy="421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57472" cy="421298"/>
            </a:xfrm>
            <a:custGeom>
              <a:avLst/>
              <a:gdLst/>
              <a:ahLst/>
              <a:cxnLst/>
              <a:rect l="l" t="t" r="r" b="b"/>
              <a:pathLst>
                <a:path w="1757472" h="421298">
                  <a:moveTo>
                    <a:pt x="58010" y="0"/>
                  </a:moveTo>
                  <a:lnTo>
                    <a:pt x="1699462" y="0"/>
                  </a:lnTo>
                  <a:cubicBezTo>
                    <a:pt x="1714847" y="0"/>
                    <a:pt x="1729602" y="6112"/>
                    <a:pt x="1740481" y="16991"/>
                  </a:cubicBezTo>
                  <a:cubicBezTo>
                    <a:pt x="1751360" y="27870"/>
                    <a:pt x="1757472" y="42625"/>
                    <a:pt x="1757472" y="58010"/>
                  </a:cubicBezTo>
                  <a:lnTo>
                    <a:pt x="1757472" y="363288"/>
                  </a:lnTo>
                  <a:cubicBezTo>
                    <a:pt x="1757472" y="378673"/>
                    <a:pt x="1751360" y="393429"/>
                    <a:pt x="1740481" y="404308"/>
                  </a:cubicBezTo>
                  <a:cubicBezTo>
                    <a:pt x="1729602" y="415187"/>
                    <a:pt x="1714847" y="421298"/>
                    <a:pt x="1699462" y="421298"/>
                  </a:cubicBezTo>
                  <a:lnTo>
                    <a:pt x="58010" y="421298"/>
                  </a:lnTo>
                  <a:cubicBezTo>
                    <a:pt x="42625" y="421298"/>
                    <a:pt x="27870" y="415187"/>
                    <a:pt x="16991" y="404308"/>
                  </a:cubicBezTo>
                  <a:cubicBezTo>
                    <a:pt x="6112" y="393429"/>
                    <a:pt x="0" y="378673"/>
                    <a:pt x="0" y="363288"/>
                  </a:cubicBezTo>
                  <a:lnTo>
                    <a:pt x="0" y="58010"/>
                  </a:lnTo>
                  <a:cubicBezTo>
                    <a:pt x="0" y="42625"/>
                    <a:pt x="6112" y="27870"/>
                    <a:pt x="16991" y="16991"/>
                  </a:cubicBezTo>
                  <a:cubicBezTo>
                    <a:pt x="27870" y="6112"/>
                    <a:pt x="42625" y="0"/>
                    <a:pt x="58010" y="0"/>
                  </a:cubicBezTo>
                  <a:close/>
                </a:path>
              </a:pathLst>
            </a:custGeom>
            <a:solidFill>
              <a:srgbClr val="4D5A46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757472" cy="478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Kulachat Serif"/>
                </a:rPr>
                <a:t>CONLUSION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91728" y="3612593"/>
            <a:ext cx="1193571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5A44F"/>
                </a:solidFill>
                <a:latin typeface="Kulachat Serif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91728" y="5969933"/>
            <a:ext cx="1193571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5A44F"/>
                </a:solidFill>
                <a:latin typeface="Kulachat Serif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1728" y="8322609"/>
            <a:ext cx="1193571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5A44F"/>
                </a:solidFill>
                <a:latin typeface="Kulachat Serif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91575" y="3528451"/>
            <a:ext cx="1193571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5A44F"/>
                </a:solidFill>
                <a:latin typeface="Kulachat Serif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91575" y="6052578"/>
            <a:ext cx="1193571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5A44F"/>
                </a:solidFill>
                <a:latin typeface="Kulachat Serif"/>
              </a:rPr>
              <a:t>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91575" y="8322609"/>
            <a:ext cx="1193571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C5A44F"/>
                </a:solidFill>
                <a:latin typeface="Kulachat Serif"/>
              </a:rPr>
              <a:t>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863793" y="3317550"/>
          <a:ext cx="13766214" cy="6154208"/>
        </p:xfrm>
        <a:graphic>
          <a:graphicData uri="http://schemas.openxmlformats.org/drawingml/2006/table">
            <a:tbl>
              <a:tblPr/>
              <a:tblGrid>
                <a:gridCol w="70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656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"/>
                        </a:rPr>
                        <a:t>Human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 Bold"/>
                        </a:rPr>
                        <a:t>Animal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93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026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296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296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flipH="1">
            <a:off x="0" y="5655574"/>
            <a:ext cx="3785590" cy="5268407"/>
          </a:xfrm>
          <a:custGeom>
            <a:avLst/>
            <a:gdLst/>
            <a:ahLst/>
            <a:cxnLst/>
            <a:rect l="l" t="t" r="r" b="b"/>
            <a:pathLst>
              <a:path w="3785590" h="5268407">
                <a:moveTo>
                  <a:pt x="3785590" y="0"/>
                </a:moveTo>
                <a:lnTo>
                  <a:pt x="0" y="0"/>
                </a:lnTo>
                <a:lnTo>
                  <a:pt x="0" y="5268408"/>
                </a:lnTo>
                <a:lnTo>
                  <a:pt x="3785590" y="5268408"/>
                </a:lnTo>
                <a:lnTo>
                  <a:pt x="378559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1028700" y="895350"/>
            <a:ext cx="15424207" cy="31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 dirty="0">
                <a:solidFill>
                  <a:srgbClr val="C5A44F"/>
                </a:solidFill>
                <a:latin typeface="Brown Sugar"/>
              </a:rPr>
              <a:t>COMPARISON OF THE COMMUNICATION SYSTEM OF HUMANS AND ANIMALS</a:t>
            </a:r>
          </a:p>
          <a:p>
            <a:pPr algn="l">
              <a:lnSpc>
                <a:spcPts val="8400"/>
              </a:lnSpc>
            </a:pPr>
            <a:endParaRPr lang="en-US" sz="6000" u="sng" dirty="0">
              <a:solidFill>
                <a:srgbClr val="C5A44F"/>
              </a:solidFill>
              <a:latin typeface="Brown Sug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12103" y="6911043"/>
            <a:ext cx="2799256" cy="3895725"/>
          </a:xfrm>
          <a:custGeom>
            <a:avLst/>
            <a:gdLst/>
            <a:ahLst/>
            <a:cxnLst/>
            <a:rect l="l" t="t" r="r" b="b"/>
            <a:pathLst>
              <a:path w="2799256" h="3895725">
                <a:moveTo>
                  <a:pt x="2799255" y="0"/>
                </a:moveTo>
                <a:lnTo>
                  <a:pt x="0" y="0"/>
                </a:lnTo>
                <a:lnTo>
                  <a:pt x="0" y="3895726"/>
                </a:lnTo>
                <a:lnTo>
                  <a:pt x="2799255" y="3895726"/>
                </a:lnTo>
                <a:lnTo>
                  <a:pt x="279925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1965811" y="3009900"/>
            <a:ext cx="10311150" cy="5899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Perching birds </a:t>
            </a:r>
          </a:p>
          <a:p>
            <a:pPr algn="just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Three main ways of communication 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Bird song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Call notes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Behavior  </a:t>
            </a:r>
          </a:p>
          <a:p>
            <a:pPr marL="457200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Similar vocal organ to humans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Humans: Larynx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Birds: Syrinx 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191810" y="4558177"/>
            <a:ext cx="4705734" cy="4705734"/>
            <a:chOff x="0" y="0"/>
            <a:chExt cx="6350889" cy="6350889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6223889" cy="6223762"/>
            </a:xfrm>
            <a:custGeom>
              <a:avLst/>
              <a:gdLst/>
              <a:ahLst/>
              <a:cxnLst/>
              <a:rect l="l" t="t" r="r" b="b"/>
              <a:pathLst>
                <a:path w="6223889" h="6223762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3"/>
              <a:stretch>
                <a:fillRect l="-39107" r="-39107"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350889" cy="6350762"/>
            </a:xfrm>
            <a:custGeom>
              <a:avLst/>
              <a:gdLst/>
              <a:ahLst/>
              <a:cxnLst/>
              <a:rect l="l" t="t" r="r" b="b"/>
              <a:pathLst>
                <a:path w="6350889" h="6350762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4"/>
              <a:stretch>
                <a:fillRect l="-30" r="-30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Freeform 7"/>
          <p:cNvSpPr/>
          <p:nvPr/>
        </p:nvSpPr>
        <p:spPr>
          <a:xfrm>
            <a:off x="11614216" y="0"/>
            <a:ext cx="7929615" cy="10287000"/>
          </a:xfrm>
          <a:custGeom>
            <a:avLst/>
            <a:gdLst/>
            <a:ahLst/>
            <a:cxnLst/>
            <a:rect l="l" t="t" r="r" b="b"/>
            <a:pathLst>
              <a:path w="7929615" h="10287000">
                <a:moveTo>
                  <a:pt x="0" y="0"/>
                </a:moveTo>
                <a:lnTo>
                  <a:pt x="7929615" y="0"/>
                </a:lnTo>
                <a:lnTo>
                  <a:pt x="79296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84" r="-11111" b="-2384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1028700" y="895350"/>
            <a:ext cx="1178743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bird communication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863793" y="3317550"/>
          <a:ext cx="13766214" cy="6337614"/>
        </p:xfrm>
        <a:graphic>
          <a:graphicData uri="http://schemas.openxmlformats.org/drawingml/2006/table">
            <a:tbl>
              <a:tblPr/>
              <a:tblGrid>
                <a:gridCol w="70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468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"/>
                        </a:rPr>
                        <a:t>Human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 Bold"/>
                        </a:rPr>
                        <a:t>Animal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226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 A word or a sign can have a different meaning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Every sign or sound has only one meaning.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792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06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6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flipH="1">
            <a:off x="0" y="5655574"/>
            <a:ext cx="3785590" cy="5268407"/>
          </a:xfrm>
          <a:custGeom>
            <a:avLst/>
            <a:gdLst/>
            <a:ahLst/>
            <a:cxnLst/>
            <a:rect l="l" t="t" r="r" b="b"/>
            <a:pathLst>
              <a:path w="3785590" h="5268407">
                <a:moveTo>
                  <a:pt x="3785590" y="0"/>
                </a:moveTo>
                <a:lnTo>
                  <a:pt x="0" y="0"/>
                </a:lnTo>
                <a:lnTo>
                  <a:pt x="0" y="5268408"/>
                </a:lnTo>
                <a:lnTo>
                  <a:pt x="3785590" y="5268408"/>
                </a:lnTo>
                <a:lnTo>
                  <a:pt x="378559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1028700" y="895350"/>
            <a:ext cx="15424207" cy="209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 dirty="0">
                <a:solidFill>
                  <a:srgbClr val="C5A44F"/>
                </a:solidFill>
                <a:latin typeface="Brown Sugar"/>
              </a:rPr>
              <a:t>COMPARISON OF THE COMMUNICATION SYSTEM OF HUMANS AND ANIMALS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72562" y="4202936"/>
            <a:ext cx="6564833" cy="3750262"/>
            <a:chOff x="0" y="0"/>
            <a:chExt cx="6339713" cy="3621659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6212713" cy="3494659"/>
            </a:xfrm>
            <a:custGeom>
              <a:avLst/>
              <a:gdLst/>
              <a:ahLst/>
              <a:cxnLst/>
              <a:rect l="l" t="t" r="r" b="b"/>
              <a:pathLst>
                <a:path w="6212713" h="3494659">
                  <a:moveTo>
                    <a:pt x="6212713" y="0"/>
                  </a:moveTo>
                  <a:lnTo>
                    <a:pt x="6212713" y="3494659"/>
                  </a:lnTo>
                  <a:lnTo>
                    <a:pt x="0" y="3494659"/>
                  </a:lnTo>
                  <a:lnTo>
                    <a:pt x="0" y="0"/>
                  </a:lnTo>
                  <a:lnTo>
                    <a:pt x="6212713" y="0"/>
                  </a:lnTo>
                  <a:close/>
                </a:path>
              </a:pathLst>
            </a:custGeom>
            <a:blipFill>
              <a:blip r:embed="rId2"/>
              <a:stretch>
                <a:fillRect t="-8962" b="-8962"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339713" cy="3621659"/>
            </a:xfrm>
            <a:custGeom>
              <a:avLst/>
              <a:gdLst/>
              <a:ahLst/>
              <a:cxnLst/>
              <a:rect l="l" t="t" r="r" b="b"/>
              <a:pathLst>
                <a:path w="6339713" h="3621659">
                  <a:moveTo>
                    <a:pt x="6339713" y="0"/>
                  </a:moveTo>
                  <a:lnTo>
                    <a:pt x="6339713" y="3621659"/>
                  </a:lnTo>
                  <a:lnTo>
                    <a:pt x="0" y="3621659"/>
                  </a:lnTo>
                  <a:lnTo>
                    <a:pt x="0" y="0"/>
                  </a:lnTo>
                  <a:lnTo>
                    <a:pt x="6339713" y="0"/>
                  </a:lnTo>
                  <a:close/>
                </a:path>
              </a:pathLst>
            </a:custGeom>
            <a:blipFill>
              <a:blip r:embed="rId3"/>
              <a:stretch>
                <a:fillRect l="-1" r="-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372668" y="6509395"/>
            <a:ext cx="2859821" cy="3980014"/>
          </a:xfrm>
          <a:custGeom>
            <a:avLst/>
            <a:gdLst/>
            <a:ahLst/>
            <a:cxnLst/>
            <a:rect l="l" t="t" r="r" b="b"/>
            <a:pathLst>
              <a:path w="2859821" h="3980014">
                <a:moveTo>
                  <a:pt x="2859820" y="0"/>
                </a:moveTo>
                <a:lnTo>
                  <a:pt x="0" y="0"/>
                </a:lnTo>
                <a:lnTo>
                  <a:pt x="0" y="3980013"/>
                </a:lnTo>
                <a:lnTo>
                  <a:pt x="2859820" y="3980013"/>
                </a:lnTo>
                <a:lnTo>
                  <a:pt x="285982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8818940" y="2276640"/>
            <a:ext cx="8440360" cy="766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High pitch screeches and grunts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Large colonies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They can distinguish vocalization </a:t>
            </a:r>
          </a:p>
          <a:p>
            <a:pPr algn="just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Their vocalization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Only when clustered together </a:t>
            </a:r>
          </a:p>
          <a:p>
            <a:pPr algn="just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Frequency height 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Humans: 20 - 20.000 waves per second</a:t>
            </a:r>
          </a:p>
          <a:p>
            <a:pPr marL="914400" lvl="1" indent="-457200" algn="just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Bats: over 100.000 waves per second</a:t>
            </a:r>
          </a:p>
          <a:p>
            <a:pPr algn="just">
              <a:lnSpc>
                <a:spcPts val="4619"/>
              </a:lnSpc>
            </a:pPr>
            <a:endParaRPr lang="en-US" sz="3299" spc="-65" dirty="0">
              <a:solidFill>
                <a:srgbClr val="4D5A46"/>
              </a:solidFill>
              <a:latin typeface="Kulachat Serif"/>
            </a:endParaRPr>
          </a:p>
          <a:p>
            <a:pPr marL="457200" indent="-457200" algn="just">
              <a:lnSpc>
                <a:spcPts val="4619"/>
              </a:lnSpc>
              <a:buFont typeface="Wingdings" panose="05000000000000000000" pitchFamily="2" charset="2"/>
              <a:buChar char="Ø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Biological sonar </a:t>
            </a:r>
          </a:p>
          <a:p>
            <a:pPr marL="914400" lvl="1" indent="-457200" algn="just">
              <a:lnSpc>
                <a:spcPts val="46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99" spc="-65" dirty="0">
                <a:solidFill>
                  <a:srgbClr val="4D5A46"/>
                </a:solidFill>
                <a:latin typeface="Kulachat Serif"/>
              </a:rPr>
              <a:t>Echolocation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6599559" y="4202936"/>
            <a:ext cx="2723278" cy="7865062"/>
          </a:xfrm>
          <a:custGeom>
            <a:avLst/>
            <a:gdLst/>
            <a:ahLst/>
            <a:cxnLst/>
            <a:rect l="l" t="t" r="r" b="b"/>
            <a:pathLst>
              <a:path w="2723278" h="7865062">
                <a:moveTo>
                  <a:pt x="0" y="0"/>
                </a:moveTo>
                <a:lnTo>
                  <a:pt x="2723278" y="0"/>
                </a:lnTo>
                <a:lnTo>
                  <a:pt x="2723278" y="7865063"/>
                </a:lnTo>
                <a:lnTo>
                  <a:pt x="0" y="7865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1028700" y="895350"/>
            <a:ext cx="1178743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>
                <a:solidFill>
                  <a:srgbClr val="C5A44F"/>
                </a:solidFill>
                <a:latin typeface="Brown Sugar"/>
              </a:rPr>
              <a:t>bat communication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85966"/>
              </p:ext>
            </p:extLst>
          </p:nvPr>
        </p:nvGraphicFramePr>
        <p:xfrm>
          <a:off x="2863793" y="3317550"/>
          <a:ext cx="13766214" cy="6457323"/>
        </p:xfrm>
        <a:graphic>
          <a:graphicData uri="http://schemas.openxmlformats.org/drawingml/2006/table">
            <a:tbl>
              <a:tblPr/>
              <a:tblGrid>
                <a:gridCol w="70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35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"/>
                        </a:rPr>
                        <a:t>Human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 Bold"/>
                        </a:rPr>
                        <a:t>Animal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67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 A word or a sign can have a different meaning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Every sign or sound has only one meaning.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67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The ability to talk about absent object and events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Communicate only about things that are present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991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91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flipH="1">
            <a:off x="0" y="5655574"/>
            <a:ext cx="3785590" cy="5268407"/>
          </a:xfrm>
          <a:custGeom>
            <a:avLst/>
            <a:gdLst/>
            <a:ahLst/>
            <a:cxnLst/>
            <a:rect l="l" t="t" r="r" b="b"/>
            <a:pathLst>
              <a:path w="3785590" h="5268407">
                <a:moveTo>
                  <a:pt x="3785590" y="0"/>
                </a:moveTo>
                <a:lnTo>
                  <a:pt x="0" y="0"/>
                </a:lnTo>
                <a:lnTo>
                  <a:pt x="0" y="5268408"/>
                </a:lnTo>
                <a:lnTo>
                  <a:pt x="3785590" y="5268408"/>
                </a:lnTo>
                <a:lnTo>
                  <a:pt x="378559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1028700" y="895350"/>
            <a:ext cx="15424207" cy="31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 dirty="0">
                <a:solidFill>
                  <a:srgbClr val="C5A44F"/>
                </a:solidFill>
                <a:latin typeface="Brown Sugar"/>
              </a:rPr>
              <a:t>COMPARISON OF THE COMMUNICATION SYSTEM OF HUMANS AND ANIMALS</a:t>
            </a:r>
          </a:p>
          <a:p>
            <a:pPr algn="l">
              <a:lnSpc>
                <a:spcPts val="8400"/>
              </a:lnSpc>
            </a:pPr>
            <a:endParaRPr lang="en-US" sz="6000" u="sng" dirty="0">
              <a:solidFill>
                <a:srgbClr val="C5A44F"/>
              </a:solidFill>
              <a:latin typeface="Brown Sug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863793" y="3317550"/>
          <a:ext cx="13766214" cy="6457323"/>
        </p:xfrm>
        <a:graphic>
          <a:graphicData uri="http://schemas.openxmlformats.org/drawingml/2006/table">
            <a:tbl>
              <a:tblPr/>
              <a:tblGrid>
                <a:gridCol w="70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35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"/>
                        </a:rPr>
                        <a:t>Human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Kulachat Serif Bold"/>
                        </a:rPr>
                        <a:t>Animal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5A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67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 A word or a sign can have a different meaning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Every sign or sound has only one meaning.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67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The ability to talk about absent object and events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Communicate only about things that are present 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991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Complex grammar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Kulachat Serif"/>
                        </a:rPr>
                        <a:t>No complex grammar</a:t>
                      </a: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91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5A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flipH="1">
            <a:off x="0" y="5655574"/>
            <a:ext cx="3785590" cy="5268407"/>
          </a:xfrm>
          <a:custGeom>
            <a:avLst/>
            <a:gdLst/>
            <a:ahLst/>
            <a:cxnLst/>
            <a:rect l="l" t="t" r="r" b="b"/>
            <a:pathLst>
              <a:path w="3785590" h="5268407">
                <a:moveTo>
                  <a:pt x="3785590" y="0"/>
                </a:moveTo>
                <a:lnTo>
                  <a:pt x="0" y="0"/>
                </a:lnTo>
                <a:lnTo>
                  <a:pt x="0" y="5268408"/>
                </a:lnTo>
                <a:lnTo>
                  <a:pt x="3785590" y="5268408"/>
                </a:lnTo>
                <a:lnTo>
                  <a:pt x="378559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1028700" y="895350"/>
            <a:ext cx="15424207" cy="317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u="sng" dirty="0">
                <a:solidFill>
                  <a:srgbClr val="C5A44F"/>
                </a:solidFill>
                <a:latin typeface="Brown Sugar"/>
              </a:rPr>
              <a:t>COMPARISON OF THE COMMUNICATION SYSTEM OF HUMANS AND ANIMALS</a:t>
            </a:r>
          </a:p>
          <a:p>
            <a:pPr algn="l">
              <a:lnSpc>
                <a:spcPts val="8400"/>
              </a:lnSpc>
            </a:pPr>
            <a:endParaRPr lang="en-US" sz="6000" u="sng" dirty="0">
              <a:solidFill>
                <a:srgbClr val="C5A44F"/>
              </a:solidFill>
              <a:latin typeface="Brown Sugar"/>
            </a:endParaRPr>
          </a:p>
        </p:txBody>
      </p:sp>
    </p:spTree>
    <p:extLst>
      <p:ext uri="{BB962C8B-B14F-4D97-AF65-F5344CB8AC3E}">
        <p14:creationId xmlns:p14="http://schemas.microsoft.com/office/powerpoint/2010/main" val="365439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1578</Words>
  <Application>Microsoft Office PowerPoint</Application>
  <PresentationFormat>Aangepast</PresentationFormat>
  <Paragraphs>205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2" baseType="lpstr">
      <vt:lpstr>Arial</vt:lpstr>
      <vt:lpstr>Kulachat Serif</vt:lpstr>
      <vt:lpstr>Kulachat Serif Italics</vt:lpstr>
      <vt:lpstr>Wingdings</vt:lpstr>
      <vt:lpstr>Calibri</vt:lpstr>
      <vt:lpstr>Kulachat Serif Bold</vt:lpstr>
      <vt:lpstr>Brown Sugar</vt:lpstr>
      <vt:lpstr>Coterie</vt:lpstr>
      <vt:lpstr>Aptos</vt:lpstr>
      <vt:lpstr>Ubuntu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Gold Elegant Wedding Planner Presentation</dc:title>
  <cp:lastModifiedBy>Flore Claes</cp:lastModifiedBy>
  <cp:revision>21</cp:revision>
  <dcterms:created xsi:type="dcterms:W3CDTF">2006-08-16T00:00:00Z</dcterms:created>
  <dcterms:modified xsi:type="dcterms:W3CDTF">2024-05-28T20:21:01Z</dcterms:modified>
  <dc:identifier>DAGEoMjSc2c</dc:identifier>
</cp:coreProperties>
</file>